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5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60" r:id="rId2"/>
    <p:sldMasterId id="2147483684" r:id="rId3"/>
    <p:sldMasterId id="2147483696" r:id="rId4"/>
    <p:sldMasterId id="2147483702" r:id="rId5"/>
    <p:sldMasterId id="2147483768" r:id="rId6"/>
  </p:sldMasterIdLst>
  <p:notesMasterIdLst>
    <p:notesMasterId r:id="rId22"/>
  </p:notesMasterIdLst>
  <p:sldIdLst>
    <p:sldId id="258" r:id="rId7"/>
    <p:sldId id="2147479471" r:id="rId8"/>
    <p:sldId id="313" r:id="rId9"/>
    <p:sldId id="2147479545" r:id="rId10"/>
    <p:sldId id="2147479487" r:id="rId11"/>
    <p:sldId id="2147479542" r:id="rId12"/>
    <p:sldId id="2147479543" r:id="rId13"/>
    <p:sldId id="2147479544" r:id="rId14"/>
    <p:sldId id="2147479552" r:id="rId15"/>
    <p:sldId id="2147479551" r:id="rId16"/>
    <p:sldId id="2147479546" r:id="rId17"/>
    <p:sldId id="2147479547" r:id="rId18"/>
    <p:sldId id="2147479548" r:id="rId19"/>
    <p:sldId id="2147479549" r:id="rId20"/>
    <p:sldId id="2147479550" r:id="rId21"/>
  </p:sldIdLst>
  <p:sldSz cx="12192000" cy="6858000"/>
  <p:notesSz cx="6737350" cy="986948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FFFF"/>
    <a:srgbClr val="FFFFCC"/>
    <a:srgbClr val="FFFFFF"/>
    <a:srgbClr val="FF0066"/>
    <a:srgbClr val="FFCCFF"/>
    <a:srgbClr val="DEEBF7"/>
    <a:srgbClr val="E9E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03" autoAdjust="0"/>
    <p:restoredTop sz="96136" autoAdjust="0"/>
  </p:normalViewPr>
  <p:slideViewPr>
    <p:cSldViewPr snapToGrid="0">
      <p:cViewPr varScale="1">
        <p:scale>
          <a:sx n="106" d="100"/>
          <a:sy n="106" d="100"/>
        </p:scale>
        <p:origin x="10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635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A19F57-5CFF-4609-A002-54D9965F454F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18200" cy="3330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3100" y="4749800"/>
            <a:ext cx="5391150" cy="38862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4188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6350" y="9374188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2C0FC1-E9AE-4FEA-90BB-7C90F25AFAA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6183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C0FC1-E9AE-4FEA-90BB-7C90F25AFAA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8394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C0FC1-E9AE-4FEA-90BB-7C90F25AFAA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8039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C0FC1-E9AE-4FEA-90BB-7C90F25AFAA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155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C0FC1-E9AE-4FEA-90BB-7C90F25AFAA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9624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C0FC1-E9AE-4FEA-90BB-7C90F25AFAA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5103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B33C04-9809-4D91-80E2-6353C4162D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7F09424-2979-4586-83DE-8B8217969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316325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DC65D5-6FB1-4F65-A897-6CDE9E11C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E2E05E2-2CE9-4E4D-9A0E-CB59C16C88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136097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85C138A-2C45-4A7E-85D9-B20E0DBB10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BF6E44F-005C-444A-A2A3-0E744E15B3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3288664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BBE3E3-0EEA-4B82-8C07-C080027901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86C850-13E5-4801-A94D-BA22A0537F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B681FE1-1B19-41D6-BB1C-8FFA47979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73A8D7F-C544-4B49-B82F-D53D43DE5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022A5F0-5170-4A61-969E-D643EE933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49146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47A06A-2B73-4B38-A422-FB7313667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14E7E7C-7429-43AE-9BAE-173BFF274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2621D86-6CC7-4A37-BC26-4B5D54D8F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4203AE1-FE14-46A5-997C-092EE8758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EB2C2BD-AA44-446E-BD22-627025355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1699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AC6C7DE-C1F5-4110-B269-225A4CBE9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55B9C15-BC7C-4699-AEFB-FB733FAAB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298CA3B-6448-45A5-87BC-58CDDC020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A4D0989-39C7-4F26-8A14-58CA23E9F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6AB8AB3-E88C-48B5-8EA3-DEB35C5C1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60177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5D9EC6-17E7-4FC3-A018-A42B44F79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2A0458C-2F30-4B29-8BEA-078FEA66C0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AD8A247-6222-46B4-8719-D1AFC8540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53F050E-7C01-4EF3-B42E-45A1E2FB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3616AE-FD8E-41B4-821C-244AB6636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60CE6B4-984C-4FF1-84FE-646806D07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2693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42B0DD-57B6-43D2-B9B4-3EC74A6BD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0D060C5-439C-48F8-BF12-84F496BE1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C339911-FB15-42FD-BC4E-3658ACB24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5983156-6A2A-4107-9E92-D5F2D4C1B7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C578499-29E1-4411-AA04-FA2385C117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E5E8307-0898-4D27-A690-5312F8898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E566317-3B4F-4478-8048-D1B7777F9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28AEE88-CC5E-4B1B-8140-F8E270046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53678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9FBF3A-4286-4072-A1F9-4B5DB332D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D960A7D-0D5A-4B23-AE22-616961E06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A18DC1F-46E2-410D-B2DE-8075C717D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4883FAB-04F4-4799-A7AA-3D20B4ECB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97395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1B88127-C17F-4EB8-9F3D-5DBB000C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65D9337-91C3-4D65-89A8-73986E953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B6CA30C-3F61-46EB-BE77-E2582AEDC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0860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EF623F-3D9D-4EA8-AC4B-7D1A4827E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C469A5B-9205-4BBF-943D-7AAFA7FBB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7E3398-9439-400F-86E2-58DA9CF6B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D1E8BA5-EA54-4753-930C-087CE93E6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0516814-B2CB-4007-84F6-573578B95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BDBFE6C-F57E-4BD6-8274-46CEB5BF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64381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173270-EB0E-40C1-89C5-4D06A1BB3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FC66754-C9ED-4C90-945F-47AA0C143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3555918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D7A6F7-AAB8-4E62-957D-E47F77D68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0E4FE5C-64F7-46BC-B622-D3BED76DA5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0A213FE-294F-4A64-8F6E-1D1FF1CC5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4213A07-CA93-4D7D-B0AD-917D43F18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B794F00-B18C-409E-A49D-3F511C62C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285A460-CF6C-4EEA-B632-A539A8C82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84204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597AA4-4467-43E5-981E-782ED9D5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DB98564-82A8-41CA-B165-492545D88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AC6EF7A-8B3E-4218-8A94-25AE9EBFB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FF6C10-F033-4D98-9D04-D3FD9CF59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F53E618-A735-4F62-88D1-B9D54C349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03066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786EE02-8A30-43A8-BCEF-3B3B853D85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6EA7EE8-B98A-4A60-8020-CB65169DF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2D00EA-2523-4B38-9513-90B876C8C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600BEE2-AA4E-4ADC-B971-6EAE22128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E30320-E472-42B1-9CBA-9E7465A8F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81427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59DB68-E3C6-46D7-AF23-FBC813A89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D26D68D-1E89-4642-A323-54C434F364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82DF435-F0AA-4ADA-AEFD-E619FC9FD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EE3DDB-FF4E-4A18-B731-382E0C100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E5D8B0-9DED-4CA5-A29F-9270AD981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75556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E12CA2-5405-4F98-BC9D-06B378F9C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AE3FFF2-609A-4E2D-8104-5E586D0BD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251D4F6-E4D4-473D-A25A-F44D8C05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77DA020-6D14-4C9A-AFA0-AFA24569F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50A82D-CFA5-4413-B967-A4208AC6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473818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500A4C-A750-4B3A-97C1-ED613CC6C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4710F46-6713-4692-A977-4E9FC8269E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74157D-7869-4C68-B13A-AC4888EC7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7D01520-2655-4856-98FF-08D0BF3AF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31C10A-F85A-4922-B74A-82AF64BA4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16634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6F011A-F92A-4D8F-AE37-1BF614987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216384-A9F9-4A8E-BEFE-2E39D137CF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F0314DA-7D23-460C-A084-5FB52FDE7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4B42481-C948-43D4-93EC-FDA407FCE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42B66B5-8033-4373-8543-D15E35A94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FD8700-B1E5-4B93-9D3B-193BFC90A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71488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1625819-BC2E-4E8B-87A7-29A2DA1A1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0AF79A3-1D67-42B6-B707-9B3521E67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2E6391C-44E3-487A-8228-5F7CF42B40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B70B465-3F0E-4A64-AB60-A4465EFEC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640B408-0E63-4B14-985D-8137F62142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8826D2D-63AF-457C-9492-10A518616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D9111B03-2E95-4241-AB8E-CA25CC7E9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AB84ADA-0AE4-48CE-BB7E-06551E8B1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35097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2F955A-2F9F-4FA8-8CD0-426897576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A8B380B-4889-466A-92D4-CF2792CB5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3D55B97-AB8B-4783-A1C9-179902649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277BC9F-968F-4D50-AADE-6E86FB9B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25693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83BD247-D601-43C9-8D4D-A31F7185B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3216ABB8-909E-4BDE-BE6E-E32EF568E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7F015C5-88F7-4BD9-8BEA-459FA5386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313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FB2613-B761-462B-B49C-46E824908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688A9BC-42B1-415F-827C-8486FF135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5854804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B85CA6-F67E-4DC5-AEFA-EB8B0E842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5A1004C-EB6D-4DBD-92CA-718F84B12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AE2190D-67A9-48AD-BCA0-91B4A0859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5FE975C-F457-4DE2-8B82-716E1427B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2457126-352A-4CC2-8A9E-B2F8ADC50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003C05-1581-446A-B1C3-07D1A70F0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28677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1B5E4A-6541-46CA-A34B-7C1160D07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3C5E752-44E6-4040-B48D-814B0742D8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571D196-E7B4-4F84-A6E6-42383A540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90D2F4-F0C4-4F8F-877E-31208CFCC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E009372-E1AC-4470-AB8C-3586CEDBF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6EBBE4-AD98-4C65-9198-FFCDAF954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7099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3154EC-89EA-4A45-ACDA-D193AB3E9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80F9937-B971-40C3-A311-CF2B578AB4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D1E7D36-F223-47F0-83AF-6F3A167EF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D4966A1-BBD1-4F0C-9A91-600755EF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07D0A5F-3E2C-477D-85FA-8C3FD6EF0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46697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317770D-BDB0-4EEB-BA7D-67863E079A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BF17CD1-9D51-4B59-B076-A001ABD62A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9C6921-CC7A-40E8-A4EC-1A47393AC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90B501B-EBEC-4A44-A378-D800433E1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87E09B4-7BD6-47E3-8E09-F2CE1676E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416864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024BE2-5C88-4C0B-AF76-43D79ED48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09" y="277193"/>
            <a:ext cx="5935782" cy="435578"/>
          </a:xfrm>
          <a:prstGeom prst="rect">
            <a:avLst/>
          </a:prstGeom>
        </p:spPr>
        <p:txBody>
          <a:bodyPr anchor="ctr"/>
          <a:lstStyle>
            <a:lvl1pPr algn="ctr">
              <a:defRPr sz="2400" b="1">
                <a:latin typeface="+mn-ea"/>
                <a:ea typeface="+mn-ea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BAE27350-F4C7-4235-AB7D-B932B3EA70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C8F07-DB57-4129-B04E-1E64F941A10A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404075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E68D6C1-B07F-410E-B194-A5CE3B2A1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081D9-8F3A-4C2A-8F7E-FB0E45FE6BE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34534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024BE2-5C88-4C0B-AF76-43D79ED48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8109" y="277193"/>
            <a:ext cx="5935782" cy="435578"/>
          </a:xfrm>
          <a:prstGeom prst="rect">
            <a:avLst/>
          </a:prstGeom>
        </p:spPr>
        <p:txBody>
          <a:bodyPr anchor="ctr"/>
          <a:lstStyle>
            <a:lvl1pPr algn="ctr">
              <a:defRPr sz="2400" b="1">
                <a:latin typeface="+mn-ea"/>
                <a:ea typeface="+mn-ea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BAE27350-F4C7-4235-AB7D-B932B3EA70B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C8F07-DB57-4129-B04E-1E64F941A10A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4015859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目次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線コネクタ 7"/>
          <p:cNvCxnSpPr/>
          <p:nvPr/>
        </p:nvCxnSpPr>
        <p:spPr>
          <a:xfrm>
            <a:off x="0" y="816834"/>
            <a:ext cx="12192000" cy="0"/>
          </a:xfrm>
          <a:prstGeom prst="line">
            <a:avLst/>
          </a:prstGeom>
          <a:ln w="254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スライド番号プレースホルダー 5">
            <a:extLst>
              <a:ext uri="{FF2B5EF4-FFF2-40B4-BE49-F238E27FC236}">
                <a16:creationId xmlns:a16="http://schemas.microsoft.com/office/drawing/2014/main" id="{BC7B947E-7309-4E90-BC14-4E921A8827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32000" y="6570000"/>
            <a:ext cx="360000" cy="288000"/>
          </a:xfrm>
          <a:prstGeom prst="rect">
            <a:avLst/>
          </a:prstGeom>
          <a:solidFill>
            <a:schemeClr val="tx1"/>
          </a:solidFill>
        </p:spPr>
        <p:txBody>
          <a:bodyPr vert="horz" lIns="36000" tIns="36000" rIns="36000" bIns="3600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80709F25-3440-4B76-B09C-B07F16B95057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758182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目次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7"/>
          <p:cNvSpPr>
            <a:spLocks noChangeArrowheads="1"/>
          </p:cNvSpPr>
          <p:nvPr/>
        </p:nvSpPr>
        <p:spPr bwMode="auto">
          <a:xfrm>
            <a:off x="0" y="4763"/>
            <a:ext cx="12192000" cy="14446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EAEAEA"/>
              </a:gs>
              <a:gs pos="50000">
                <a:srgbClr val="CCCCFF">
                  <a:alpha val="50196"/>
                </a:srgbClr>
              </a:gs>
              <a:gs pos="100000">
                <a:srgbClr val="EAEAEA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ja-JP" altLang="en-US" sz="563" i="1" dirty="0">
                <a:solidFill>
                  <a:srgbClr val="7030A0"/>
                </a:solidFill>
                <a:ea typeface="ＭＳ Ｐゴシック" pitchFamily="50" charset="-128"/>
              </a:rPr>
              <a:t>自衛隊サイバー防衛隊</a:t>
            </a:r>
          </a:p>
        </p:txBody>
      </p:sp>
      <p:sp>
        <p:nvSpPr>
          <p:cNvPr id="30" name="円柱 29"/>
          <p:cNvSpPr/>
          <p:nvPr/>
        </p:nvSpPr>
        <p:spPr>
          <a:xfrm rot="5400000">
            <a:off x="5849967" y="-4557197"/>
            <a:ext cx="492066" cy="10082703"/>
          </a:xfrm>
          <a:prstGeom prst="can">
            <a:avLst/>
          </a:prstGeom>
          <a:gradFill flip="none" rotWithShape="1">
            <a:gsLst>
              <a:gs pos="0">
                <a:srgbClr val="6666FF">
                  <a:alpha val="50196"/>
                </a:srgbClr>
              </a:gs>
              <a:gs pos="50000">
                <a:schemeClr val="accent1">
                  <a:tint val="23500"/>
                  <a:satMod val="160000"/>
                </a:schemeClr>
              </a:gs>
              <a:gs pos="100000">
                <a:srgbClr val="6666FF">
                  <a:alpha val="50196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kumimoji="1" lang="ja-JP" altLang="en-US" sz="1013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92D74096-E69F-483E-AE2F-C08460FEC0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091"/>
          <a:stretch/>
        </p:blipFill>
        <p:spPr>
          <a:xfrm>
            <a:off x="158331" y="149225"/>
            <a:ext cx="702407" cy="684282"/>
          </a:xfrm>
          <a:prstGeom prst="rect">
            <a:avLst/>
          </a:prstGeom>
        </p:spPr>
      </p:pic>
      <p:cxnSp>
        <p:nvCxnSpPr>
          <p:cNvPr id="8" name="直線コネクタ 7"/>
          <p:cNvCxnSpPr/>
          <p:nvPr/>
        </p:nvCxnSpPr>
        <p:spPr>
          <a:xfrm>
            <a:off x="0" y="816834"/>
            <a:ext cx="12192000" cy="0"/>
          </a:xfrm>
          <a:prstGeom prst="line">
            <a:avLst/>
          </a:prstGeom>
          <a:ln w="254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タイトル 1">
            <a:extLst>
              <a:ext uri="{FF2B5EF4-FFF2-40B4-BE49-F238E27FC236}">
                <a16:creationId xmlns:a16="http://schemas.microsoft.com/office/drawing/2014/main" id="{E4921DBA-5C79-42EA-82CA-CD6060DE4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517649"/>
            <a:ext cx="9144000" cy="473465"/>
          </a:xfrm>
        </p:spPr>
        <p:txBody>
          <a:bodyPr anchor="ctr">
            <a:normAutofit/>
          </a:bodyPr>
          <a:lstStyle>
            <a:lvl1pPr algn="ctr">
              <a:defRPr sz="1575" b="1"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11" name="スライド番号プレースホルダー 5">
            <a:extLst>
              <a:ext uri="{FF2B5EF4-FFF2-40B4-BE49-F238E27FC236}">
                <a16:creationId xmlns:a16="http://schemas.microsoft.com/office/drawing/2014/main" id="{52FD3511-7437-4CB1-8325-8DCF9234CB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32000" y="6570000"/>
            <a:ext cx="360000" cy="288000"/>
          </a:xfrm>
          <a:prstGeom prst="rect">
            <a:avLst/>
          </a:prstGeom>
          <a:solidFill>
            <a:schemeClr val="tx1"/>
          </a:solidFill>
        </p:spPr>
        <p:txBody>
          <a:bodyPr vert="horz" lIns="36000" tIns="36000" rIns="36000" bIns="36000" rtlCol="0" anchor="ctr"/>
          <a:lstStyle>
            <a:lvl1pPr algn="ctr">
              <a:defRPr sz="788" b="1">
                <a:solidFill>
                  <a:schemeClr val="bg1"/>
                </a:solidFill>
              </a:defRPr>
            </a:lvl1pPr>
          </a:lstStyle>
          <a:p>
            <a:fld id="{80709F25-3440-4B76-B09C-B07F16B95057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829799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0155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589A10-7E6D-4E64-9A5E-158B59E19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5475DBF-6F3A-4565-B9C3-2D71D6506A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2626EC-4BA0-4537-909C-541B0CA611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290424974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13310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目次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スライド番号プレースホルダー 5">
            <a:extLst>
              <a:ext uri="{FF2B5EF4-FFF2-40B4-BE49-F238E27FC236}">
                <a16:creationId xmlns:a16="http://schemas.microsoft.com/office/drawing/2014/main" id="{52FD3511-7437-4CB1-8325-8DCF9234CB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32000" y="6570000"/>
            <a:ext cx="360000" cy="288000"/>
          </a:xfrm>
          <a:prstGeom prst="rect">
            <a:avLst/>
          </a:prstGeom>
          <a:solidFill>
            <a:schemeClr val="tx1"/>
          </a:solidFill>
        </p:spPr>
        <p:txBody>
          <a:bodyPr vert="horz" lIns="36000" tIns="36000" rIns="36000" bIns="36000" rtlCol="0" anchor="ctr"/>
          <a:lstStyle>
            <a:lvl1pPr algn="ctr">
              <a:defRPr sz="788" b="1">
                <a:solidFill>
                  <a:schemeClr val="bg1"/>
                </a:solidFill>
              </a:defRPr>
            </a:lvl1pPr>
          </a:lstStyle>
          <a:p>
            <a:fld id="{80709F25-3440-4B76-B09C-B07F16B95057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690177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目次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線コネクタ 7"/>
          <p:cNvCxnSpPr/>
          <p:nvPr userDrawn="1"/>
        </p:nvCxnSpPr>
        <p:spPr>
          <a:xfrm>
            <a:off x="0" y="816834"/>
            <a:ext cx="12192000" cy="0"/>
          </a:xfrm>
          <a:prstGeom prst="line">
            <a:avLst/>
          </a:prstGeom>
          <a:ln w="254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スライド番号プレースホルダー 5">
            <a:extLst>
              <a:ext uri="{FF2B5EF4-FFF2-40B4-BE49-F238E27FC236}">
                <a16:creationId xmlns:a16="http://schemas.microsoft.com/office/drawing/2014/main" id="{BC7B947E-7309-4E90-BC14-4E921A8827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32000" y="6570000"/>
            <a:ext cx="360000" cy="288000"/>
          </a:xfrm>
          <a:prstGeom prst="rect">
            <a:avLst/>
          </a:prstGeom>
          <a:solidFill>
            <a:schemeClr val="tx1"/>
          </a:solidFill>
        </p:spPr>
        <p:txBody>
          <a:bodyPr vert="horz" lIns="36000" tIns="36000" rIns="36000" bIns="36000" rtlCol="0" anchor="ctr"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80709F25-3440-4B76-B09C-B07F16B95057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512319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ユーザー設定レイアウ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4514E3-AA6A-40E8-9BCC-4B1FE39F1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2366" y="109009"/>
            <a:ext cx="8373533" cy="482600"/>
          </a:xfrm>
          <a:prstGeom prst="rect">
            <a:avLst/>
          </a:prstGeom>
        </p:spPr>
        <p:txBody>
          <a:bodyPr/>
          <a:lstStyle>
            <a:lvl1pPr algn="ctr">
              <a:defRPr sz="2800">
                <a:latin typeface="ＭＳ ゴシック" panose="020B0609070205080204" pitchFamily="49" charset="-128"/>
                <a:ea typeface="ＭＳ ゴシック" panose="020B0609070205080204" pitchFamily="49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84750182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1B272F-E9FC-4035-96FD-21186CD54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A0A509D-1670-472F-8B74-A175AC1AC9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716FEC-4551-400A-9909-EDB16A806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B6A2E3F-B806-4CAD-8643-B2BA0461D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5C8CC78-B152-4D0C-8220-56A762DD9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96719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2DEA86-AD1E-470B-9562-7E62DCA16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FE611C-D59B-4F2F-AA11-6D8F1E199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C157361-111B-4C95-B7C7-BAA8E7952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20D0685-74BA-4F0B-AC8E-6BB695927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E91779-D561-4345-B29C-FC1D60BBF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36550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911039-5760-4C47-B4AB-AFF5F88E1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18F94F8-4DCF-49B7-9937-05B85C2E60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3755151-4F85-4E09-B114-D07B1B72E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63331AA-CDCE-42CE-88B2-767BFF882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5ADC576-CE91-4B9E-87C8-08B283F7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3619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2967FD-FFD7-48FD-9467-3E7C6AC9D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555F71F-1BE2-4848-B16C-585220BB3F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1678757-192A-4A07-A464-92ABE7B73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76B2E82-FC76-4C5D-A8D4-BE7BA1A17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9B1C62C-33FC-48A7-889F-1E4FA3489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55F377A-0F01-4C00-91BD-B339A13A5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4037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3D0639-FA81-4855-88D7-3B7F7BAC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C5DCC13-8FBC-49E1-8881-323AAE95B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BFCA40E-0851-4A7B-BA73-8FFC1BB1C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B391F5AF-EF9E-4EE8-98E5-02D3386A46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65AC4F7-02BE-4EC8-9459-5232B722B2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B75FB71-B812-48CB-8377-D2BBA20C3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89CCBBC-7AEA-421D-A8AE-5423BBB34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54329C7-BD74-4F8A-AA0D-2AFB68B8F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8004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8CD1C8-F8F5-40A6-83EB-DEF196439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DC51ED9-0B25-4A8F-9C0F-778B9E4CE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50F3B9A-E5AF-45C8-B480-B6E04C496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B6FE37F-081D-4A11-B8A1-1CF36A520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343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C2DFCE-552E-4F6B-95A4-F84E91E1B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411923F-9C4F-4D40-9669-B8F345DE7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6239637-19AD-4348-8832-8F6D73D5C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D89D6F8-07EA-4AEB-A587-08B17B7E57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83B17D10-2BFB-4D11-B6FC-1055B8D7A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</p:spTree>
    <p:extLst>
      <p:ext uri="{BB962C8B-B14F-4D97-AF65-F5344CB8AC3E}">
        <p14:creationId xmlns:p14="http://schemas.microsoft.com/office/powerpoint/2010/main" val="117478747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2745D8A-C287-4B15-93E2-C4093A272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0EA149F-94F4-4053-B74B-96AFEB0D4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41AAE60-A084-44B6-9352-1540C2A9F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14512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6F763C-6015-475D-AF48-A99A6BAC6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C7D61B-4AD7-4776-B12A-8F077F8B6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135CD39-2BCF-411D-9087-403D691160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2C9A01E-9027-4F01-9723-8F35CAB89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D32B8EF-70EB-418F-80D3-EC4D80B78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0E149D4-3F37-4BE3-830C-D02386C59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36755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3BED78-5AA4-4258-9758-9808539FC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0D7F1D0-5B82-4ED3-AB9D-B8933834D3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C35FA85-6235-4C00-A678-02DC1E2270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E3C1C9D-210D-431D-B304-D897565AE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F710ED2-4880-4854-80E2-0FF5255B2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1F2ADDD-5F8B-43EF-ADD7-1CB757534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89496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A5992F-17AA-4277-A33F-29D51637E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EECE0C1-9037-4830-8531-192051473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CE48CE3-0FB0-4FE8-84BD-818A24FF7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9B3491-D9AD-4207-85E9-2E8A2A7CE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82BEB01-D6FE-41A7-898F-3E02BA262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39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7CEAA58-9246-4C02-AF16-E8CFA2400D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DA5E0BA-4334-4E18-8664-E28EBE626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466EB53-DBC4-4DFC-9C40-064741F91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2/10/2026</a:t>
            </a:fld>
            <a:endParaRPr lang="en-US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87268D-2A70-45AB-BC7F-38EFF6B14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E3C7D3F-2934-4E34-B74B-E8FCDFE5B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878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7FB06-A0CA-4B3F-8E48-6C9B93F27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492893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293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24E4A8-7746-4F23-80D3-9C40E2CEE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BAA5EBD-5DC5-4DEB-982C-DD9DF8C52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650B668-4119-4AED-B29A-EEB038936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1712881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B4F45D-F3B5-45A7-B13D-06E521222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5EAE47E-0161-4A62-A044-E0ABCF0ED1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B2D303A-4DF1-4C96-8269-F7C48BEB1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089941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/Relationships>
</file>

<file path=ppt/slideMasters/_rels/slideMaster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4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28A5448-7F15-4869-BD86-AD13E7E8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8" name="円柱 7">
            <a:extLst>
              <a:ext uri="{FF2B5EF4-FFF2-40B4-BE49-F238E27FC236}">
                <a16:creationId xmlns:a16="http://schemas.microsoft.com/office/drawing/2014/main" id="{DE3E81C7-C7FA-4334-8F56-35279D4470A2}"/>
              </a:ext>
            </a:extLst>
          </p:cNvPr>
          <p:cNvSpPr/>
          <p:nvPr userDrawn="1"/>
        </p:nvSpPr>
        <p:spPr>
          <a:xfrm rot="5400000">
            <a:off x="6027767" y="-4114284"/>
            <a:ext cx="492066" cy="8923868"/>
          </a:xfrm>
          <a:prstGeom prst="can">
            <a:avLst/>
          </a:prstGeom>
          <a:gradFill flip="none" rotWithShape="1">
            <a:gsLst>
              <a:gs pos="0">
                <a:srgbClr val="6666FF">
                  <a:alpha val="50196"/>
                </a:srgbClr>
              </a:gs>
              <a:gs pos="50000">
                <a:schemeClr val="accent1">
                  <a:tint val="23500"/>
                  <a:satMod val="160000"/>
                </a:schemeClr>
              </a:gs>
              <a:gs pos="100000">
                <a:srgbClr val="6666FF">
                  <a:alpha val="50196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kumimoji="1" lang="ja-JP" altLang="en-US" sz="1800" dirty="0"/>
          </a:p>
        </p:txBody>
      </p:sp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FF4A1AE-8454-40D5-B600-9A70B2A2C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8499" y="101617"/>
            <a:ext cx="8255002" cy="492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9" name="スライド番号プレースホルダー 5">
            <a:extLst>
              <a:ext uri="{FF2B5EF4-FFF2-40B4-BE49-F238E27FC236}">
                <a16:creationId xmlns:a16="http://schemas.microsoft.com/office/drawing/2014/main" id="{2B64D2B2-2A34-4C26-840E-C8E271813E07}"/>
              </a:ext>
            </a:extLst>
          </p:cNvPr>
          <p:cNvSpPr txBox="1">
            <a:spLocks/>
          </p:cNvSpPr>
          <p:nvPr userDrawn="1"/>
        </p:nvSpPr>
        <p:spPr>
          <a:xfrm>
            <a:off x="11832000" y="6570000"/>
            <a:ext cx="360000" cy="28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lIns="36000" tIns="36000" rIns="36000" bIns="3600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788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0709F25-3440-4B76-B09C-B07F16B95057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F5669AF3-2D23-4C12-886F-421A8ABAACFA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7" y="0"/>
            <a:ext cx="601133" cy="59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994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kumimoji="1" sz="2800" kern="1200">
          <a:solidFill>
            <a:schemeClr val="tx1"/>
          </a:solidFill>
          <a:latin typeface="ＭＳ ゴシック" panose="020B0609070205080204" pitchFamily="49" charset="-128"/>
          <a:ea typeface="ＭＳ ゴシック" panose="020B0609070205080204" pitchFamily="49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4636F6A-077A-4BFE-B78F-A805AB3E4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EC7B3BB-87CF-4FD3-AEC5-EB7168429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801AA7-E7A5-49DB-BAE4-076D9FFE07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46830-8AA4-43B2-B259-31ACA4F65965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174AAC-48D2-4996-B095-35C92E9D34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09B80C4-6560-467E-B9B3-0102856C1D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762DD-1B69-48C9-A635-1F8398D530E4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EB553949-5D9C-48F4-8FC2-E7694D31196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29" y="-53926"/>
            <a:ext cx="3081304" cy="341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77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7967724-491C-4775-99A6-678CEB0F3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A594CAA-C4EA-43E9-8335-F6A35EAA2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4B2B8F-9736-49FD-82C5-14C4FAEC28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34EAC-051A-4BA5-9748-9745F9DBECB0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007413-76CA-496B-B793-4A43655FFF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34DD03C-9F62-4D64-B741-3378E1322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2BEDA-FC73-43FB-8705-8E0CB56C2A5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F4CD2BCD-EEAF-4277-A75A-7DA625C3D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37907"/>
            <a:ext cx="3886200" cy="4304620"/>
          </a:xfrm>
          <a:prstGeom prst="rect">
            <a:avLst/>
          </a:prstGeom>
        </p:spPr>
      </p:pic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72AEDA5-21D1-42C4-9CFF-93984654A8D2}"/>
              </a:ext>
            </a:extLst>
          </p:cNvPr>
          <p:cNvSpPr/>
          <p:nvPr userDrawn="1"/>
        </p:nvSpPr>
        <p:spPr>
          <a:xfrm>
            <a:off x="0" y="2304039"/>
            <a:ext cx="4114800" cy="441743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4512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utoShape 7">
            <a:extLst>
              <a:ext uri="{FF2B5EF4-FFF2-40B4-BE49-F238E27FC236}">
                <a16:creationId xmlns:a16="http://schemas.microsoft.com/office/drawing/2014/main" id="{7060C165-0842-4D84-94BC-1EB1D052AD3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4763"/>
            <a:ext cx="12194875" cy="14446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EAEAEA"/>
              </a:gs>
              <a:gs pos="50000">
                <a:srgbClr val="CCCCFF">
                  <a:alpha val="50196"/>
                </a:srgbClr>
              </a:gs>
              <a:gs pos="100000">
                <a:srgbClr val="EAEAEA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r>
              <a:rPr lang="ja-JP" altLang="en-US" sz="900" i="1" dirty="0">
                <a:solidFill>
                  <a:srgbClr val="0000FF"/>
                </a:solidFill>
                <a:ea typeface="ＭＳ Ｐゴシック" pitchFamily="50" charset="-128"/>
              </a:rPr>
              <a:t>入間サイバーステーション</a:t>
            </a:r>
          </a:p>
        </p:txBody>
      </p:sp>
      <p:sp>
        <p:nvSpPr>
          <p:cNvPr id="14" name="円柱 13">
            <a:extLst>
              <a:ext uri="{FF2B5EF4-FFF2-40B4-BE49-F238E27FC236}">
                <a16:creationId xmlns:a16="http://schemas.microsoft.com/office/drawing/2014/main" id="{1B6FA56B-5CB5-4B30-AC97-5E70AD5D2EA6}"/>
              </a:ext>
            </a:extLst>
          </p:cNvPr>
          <p:cNvSpPr/>
          <p:nvPr userDrawn="1"/>
        </p:nvSpPr>
        <p:spPr>
          <a:xfrm rot="5400000">
            <a:off x="6094537" y="-4575133"/>
            <a:ext cx="492066" cy="10085082"/>
          </a:xfrm>
          <a:prstGeom prst="can">
            <a:avLst/>
          </a:prstGeom>
          <a:gradFill flip="none" rotWithShape="1">
            <a:gsLst>
              <a:gs pos="0">
                <a:srgbClr val="6666FF">
                  <a:alpha val="50196"/>
                </a:srgbClr>
              </a:gs>
              <a:gs pos="50000">
                <a:schemeClr val="accent1">
                  <a:tint val="23500"/>
                  <a:satMod val="160000"/>
                </a:schemeClr>
              </a:gs>
              <a:gs pos="100000">
                <a:srgbClr val="6666FF">
                  <a:alpha val="50196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kumimoji="1" lang="ja-JP" altLang="en-US" sz="1800" dirty="0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78D86DE7-2DC2-4DB4-B31D-0FED692BF9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0091"/>
          <a:stretch/>
        </p:blipFill>
        <p:spPr>
          <a:xfrm>
            <a:off x="357809" y="208606"/>
            <a:ext cx="654738" cy="565523"/>
          </a:xfrm>
          <a:prstGeom prst="rect">
            <a:avLst/>
          </a:prstGeom>
        </p:spPr>
      </p:pic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9C775FC5-8A00-4AE4-86AE-ECBD3B67661A}"/>
              </a:ext>
            </a:extLst>
          </p:cNvPr>
          <p:cNvCxnSpPr>
            <a:cxnSpLocks/>
          </p:cNvCxnSpPr>
          <p:nvPr userDrawn="1"/>
        </p:nvCxnSpPr>
        <p:spPr>
          <a:xfrm>
            <a:off x="0" y="816834"/>
            <a:ext cx="12192000" cy="0"/>
          </a:xfrm>
          <a:prstGeom prst="line">
            <a:avLst/>
          </a:prstGeom>
          <a:ln w="254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スライド番号プレースホルダー 20">
            <a:extLst>
              <a:ext uri="{FF2B5EF4-FFF2-40B4-BE49-F238E27FC236}">
                <a16:creationId xmlns:a16="http://schemas.microsoft.com/office/drawing/2014/main" id="{A4C56DBE-C7F1-47F2-A892-C16685356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885644" y="6687666"/>
            <a:ext cx="306356" cy="170334"/>
          </a:xfrm>
          <a:prstGeom prst="rect">
            <a:avLst/>
          </a:prstGeom>
          <a:solidFill>
            <a:schemeClr val="tx1"/>
          </a:solidFill>
        </p:spPr>
        <p:txBody>
          <a:bodyPr vert="horz" lIns="36000" tIns="36000" rIns="36000" bIns="36000" rtlCol="0" anchor="ctr"/>
          <a:lstStyle>
            <a:lvl1pPr algn="ctr">
              <a:defRPr sz="1100" b="1">
                <a:solidFill>
                  <a:schemeClr val="bg1"/>
                </a:solidFill>
              </a:defRPr>
            </a:lvl1pPr>
          </a:lstStyle>
          <a:p>
            <a:fld id="{E72C8F07-DB57-4129-B04E-1E64F941A10A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9472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スライド番号プレースホルダー 2">
            <a:extLst>
              <a:ext uri="{FF2B5EF4-FFF2-40B4-BE49-F238E27FC236}">
                <a16:creationId xmlns:a16="http://schemas.microsoft.com/office/drawing/2014/main" id="{D66DF391-5BDC-4F73-BDB5-8F81A7EAAF53}"/>
              </a:ext>
            </a:extLst>
          </p:cNvPr>
          <p:cNvSpPr txBox="1">
            <a:spLocks/>
          </p:cNvSpPr>
          <p:nvPr userDrawn="1"/>
        </p:nvSpPr>
        <p:spPr>
          <a:xfrm>
            <a:off x="11832000" y="6570001"/>
            <a:ext cx="360000" cy="288000"/>
          </a:xfrm>
          <a:prstGeom prst="rect">
            <a:avLst/>
          </a:prstGeom>
          <a:solidFill>
            <a:schemeClr val="tx1"/>
          </a:solidFill>
        </p:spPr>
        <p:txBody>
          <a:bodyPr anchor="ctr"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709F25-3440-4B76-B09C-B07F16B95057}" type="slidenum">
              <a:rPr kumimoji="1" lang="ja-JP" altLang="en-US" sz="105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游ゴシック" panose="020F0502020204030204"/>
                <a:ea typeface="游ゴシック" panose="020B0400000000000000" pitchFamily="50" charset="-128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1" lang="ja-JP" altLang="en-US" sz="1801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游ゴシック" panose="020F0502020204030204"/>
              <a:ea typeface="游ゴシック" panose="020B0400000000000000" pitchFamily="50" charset="-128"/>
              <a:cs typeface="+mn-cs"/>
            </a:endParaRPr>
          </a:p>
        </p:txBody>
      </p:sp>
      <p:sp>
        <p:nvSpPr>
          <p:cNvPr id="16" name="円柱 15">
            <a:extLst>
              <a:ext uri="{FF2B5EF4-FFF2-40B4-BE49-F238E27FC236}">
                <a16:creationId xmlns:a16="http://schemas.microsoft.com/office/drawing/2014/main" id="{4580238A-4FFF-4D95-97A4-1F68DE6647C6}"/>
              </a:ext>
            </a:extLst>
          </p:cNvPr>
          <p:cNvSpPr/>
          <p:nvPr userDrawn="1"/>
        </p:nvSpPr>
        <p:spPr>
          <a:xfrm rot="5400000">
            <a:off x="5991511" y="-3987650"/>
            <a:ext cx="492066" cy="8648151"/>
          </a:xfrm>
          <a:prstGeom prst="can">
            <a:avLst/>
          </a:prstGeom>
          <a:gradFill flip="none" rotWithShape="1">
            <a:gsLst>
              <a:gs pos="0">
                <a:srgbClr val="6666FF">
                  <a:alpha val="50196"/>
                </a:srgbClr>
              </a:gs>
              <a:gs pos="50000">
                <a:schemeClr val="accent1">
                  <a:tint val="23500"/>
                  <a:satMod val="160000"/>
                </a:schemeClr>
              </a:gs>
              <a:gs pos="100000">
                <a:srgbClr val="6666FF">
                  <a:alpha val="50196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kumimoji="1" lang="ja-JP" altLang="en-US" sz="1800" dirty="0"/>
          </a:p>
        </p:txBody>
      </p:sp>
      <p:sp>
        <p:nvSpPr>
          <p:cNvPr id="19" name="タイトル 1">
            <a:extLst>
              <a:ext uri="{FF2B5EF4-FFF2-40B4-BE49-F238E27FC236}">
                <a16:creationId xmlns:a16="http://schemas.microsoft.com/office/drawing/2014/main" id="{29E2B44E-4187-4FCC-945A-0176A66F2172}"/>
              </a:ext>
            </a:extLst>
          </p:cNvPr>
          <p:cNvSpPr txBox="1">
            <a:spLocks/>
          </p:cNvSpPr>
          <p:nvPr userDrawn="1"/>
        </p:nvSpPr>
        <p:spPr>
          <a:xfrm>
            <a:off x="1524000" y="300046"/>
            <a:ext cx="9144000" cy="473465"/>
          </a:xfrm>
        </p:spPr>
        <p:txBody>
          <a:bodyPr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800" b="1" kern="1200"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defRPr>
            </a:lvl1pPr>
          </a:lstStyle>
          <a:p>
            <a:endParaRPr lang="ja-JP" altLang="en-US" dirty="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48DB3EB4-2CD9-4564-9C42-D24AEF35CB6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488" b="98205" l="5526" r="90196">
                        <a14:foregroundMark x1="50089" y1="11670" x2="9091" y2="25314"/>
                        <a14:foregroundMark x1="46881" y1="5386" x2="12656" y2="12567"/>
                        <a14:foregroundMark x1="12656" y1="12567" x2="8253" y2="16226"/>
                        <a14:foregroundMark x1="6904" y1="38082" x2="6883" y2="40036"/>
                        <a14:foregroundMark x1="7064" y1="22920" x2="7027" y2="26412"/>
                        <a14:foregroundMark x1="15013" y1="67680" x2="15865" y2="69479"/>
                        <a14:foregroundMark x1="12699" y1="62790" x2="12887" y2="63186"/>
                        <a14:foregroundMark x1="9450" y1="55923" x2="11795" y2="60879"/>
                        <a14:foregroundMark x1="15508" y1="72531" x2="8378" y2="74686"/>
                        <a14:foregroundMark x1="8378" y1="75045" x2="15865" y2="82226"/>
                        <a14:foregroundMark x1="15865" y1="82226" x2="47594" y2="92460"/>
                        <a14:foregroundMark x1="47594" y1="92460" x2="57932" y2="93537"/>
                        <a14:foregroundMark x1="68767" y1="91655" x2="71555" y2="91171"/>
                        <a14:foregroundMark x1="57932" y1="93537" x2="68630" y2="91679"/>
                        <a14:foregroundMark x1="65241" y1="65709" x2="53364" y2="96640"/>
                        <a14:foregroundMark x1="72014" y1="44345" x2="56863" y2="57989"/>
                        <a14:foregroundMark x1="56863" y1="57989" x2="47772" y2="59066"/>
                        <a14:foregroundMark x1="47772" y1="59066" x2="32442" y2="34650"/>
                        <a14:foregroundMark x1="32442" y1="34650" x2="24242" y2="29084"/>
                        <a14:foregroundMark x1="24242" y1="29084" x2="23529" y2="17415"/>
                        <a14:foregroundMark x1="18717" y1="27648" x2="26381" y2="34650"/>
                        <a14:foregroundMark x1="26381" y1="34650" x2="26381" y2="34650"/>
                        <a14:foregroundMark x1="21569" y1="21544" x2="27986" y2="14542"/>
                        <a14:foregroundMark x1="27986" y1="14542" x2="57398" y2="10772"/>
                        <a14:foregroundMark x1="57398" y1="10772" x2="68093" y2="12029"/>
                        <a14:foregroundMark x1="68093" y1="12029" x2="75045" y2="15081"/>
                        <a14:foregroundMark x1="29947" y1="9156" x2="29947" y2="9156"/>
                        <a14:foregroundMark x1="26381" y1="7361" x2="49020" y2="5386"/>
                        <a14:foregroundMark x1="49020" y1="5386" x2="63102" y2="6463"/>
                        <a14:foregroundMark x1="85383" y1="15081" x2="90018" y2="24057"/>
                        <a14:foregroundMark x1="90018" y1="24057" x2="85027" y2="56912"/>
                        <a14:foregroundMark x1="88057" y1="74147" x2="90374" y2="73968"/>
                        <a14:foregroundMark x1="6826" y1="21544" x2="6952" y2="23698"/>
                        <a14:foregroundMark x1="7436" y1="43192" x2="8200" y2="47935"/>
                        <a14:foregroundMark x1="8913" y1="54219" x2="9626" y2="57092"/>
                        <a14:foregroundMark x1="8749" y1="42370" x2="9804" y2="57451"/>
                        <a14:foregroundMark x1="8451" y1="38106" x2="8586" y2="40036"/>
                        <a14:foregroundMark x1="7291" y1="21544" x2="7633" y2="26421"/>
                        <a14:foregroundMark x1="6975" y1="17027" x2="7165" y2="19749"/>
                        <a14:foregroundMark x1="9804" y1="57451" x2="10770" y2="60715"/>
                        <a14:foregroundMark x1="13530" y1="68348" x2="16221" y2="70916"/>
                        <a14:foregroundMark x1="13109" y1="61793" x2="8378" y2="47756"/>
                        <a14:foregroundMark x1="13487" y1="62915" x2="13130" y2="61857"/>
                        <a14:foregroundMark x1="9271" y1="40678" x2="11196" y2="60440"/>
                        <a14:foregroundMark x1="8914" y1="37013" x2="9208" y2="40036"/>
                        <a14:foregroundMark x1="7407" y1="21544" x2="7882" y2="26425"/>
                        <a14:foregroundMark x1="6952" y1="16876" x2="7232" y2="19749"/>
                        <a14:foregroundMark x1="8913" y1="77020" x2="11078" y2="80563"/>
                        <a14:foregroundMark x1="27389" y1="92803" x2="56205" y2="96276"/>
                        <a14:foregroundMark x1="86186" y1="81871" x2="88948" y2="74865"/>
                        <a14:foregroundMark x1="8221" y1="17015" x2="28699" y2="9515"/>
                        <a14:foregroundMark x1="7130" y1="17415" x2="7439" y2="17302"/>
                        <a14:foregroundMark x1="8065" y1="16923" x2="34759" y2="5925"/>
                        <a14:foregroundMark x1="34759" y1="5925" x2="44742" y2="4488"/>
                        <a14:foregroundMark x1="44742" y1="4488" x2="45098" y2="4488"/>
                        <a14:foregroundMark x1="60428" y1="4488" x2="52050" y2="4488"/>
                        <a14:foregroundMark x1="55971" y1="4847" x2="87879" y2="14542"/>
                        <a14:foregroundMark x1="87879" y1="14542" x2="88592" y2="14901"/>
                        <a14:foregroundMark x1="7923" y1="21544" x2="8274" y2="26431"/>
                        <a14:foregroundMark x1="7665" y1="17953" x2="7794" y2="19749"/>
                        <a14:foregroundMark x1="9804" y1="49192" x2="15686" y2="64452"/>
                        <a14:foregroundMark x1="69715" y1="93155" x2="68984" y2="93537"/>
                        <a14:foregroundMark x1="78253" y1="88689" x2="70384" y2="92805"/>
                        <a14:foregroundMark x1="69994" y1="93597" x2="68093" y2="94075"/>
                        <a14:foregroundMark x1="68984" y1="93716" x2="66667" y2="94434"/>
                        <a14:foregroundMark x1="7651" y1="42370" x2="8021" y2="50269"/>
                        <a14:foregroundMark x1="7428" y1="37614" x2="7541" y2="40036"/>
                        <a14:foregroundMark x1="7130" y1="31239" x2="7256" y2="33939"/>
                        <a14:foregroundMark x1="8021" y1="50269" x2="9091" y2="53142"/>
                        <a14:foregroundMark x1="7679" y1="42370" x2="7665" y2="42729"/>
                        <a14:foregroundMark x1="7867" y1="37637" x2="7772" y2="40036"/>
                        <a14:foregroundMark x1="7665" y1="42729" x2="7665" y2="42729"/>
                        <a14:foregroundMark x1="8083" y1="42370" x2="9982" y2="53321"/>
                        <a14:foregroundMark x1="7256" y1="37605" x2="7678" y2="40036"/>
                        <a14:foregroundMark x1="7389" y1="42370" x2="8378" y2="52424"/>
                        <a14:foregroundMark x1="6852" y1="36907" x2="7160" y2="40036"/>
                        <a14:backgroundMark x1="1604" y1="40754" x2="4278" y2="50987"/>
                        <a14:backgroundMark x1="4278" y1="50987" x2="5299" y2="52092"/>
                        <a14:backgroundMark x1="5704" y1="16338" x2="5723" y2="16784"/>
                        <a14:backgroundMark x1="52228" y1="98564" x2="52423" y2="98542"/>
                        <a14:backgroundMark x1="10873" y1="64093" x2="13012" y2="68582"/>
                        <a14:backgroundMark x1="8913" y1="62478" x2="10873" y2="63914"/>
                        <a14:backgroundMark x1="10695" y1="63734" x2="11052" y2="64093"/>
                        <a14:backgroundMark x1="12121" y1="67504" x2="13369" y2="68223"/>
                        <a14:backgroundMark x1="11052" y1="82226" x2="17291" y2="89587"/>
                        <a14:backgroundMark x1="17291" y1="89587" x2="24242" y2="92998"/>
                        <a14:backgroundMark x1="10695" y1="80790" x2="11765" y2="82406"/>
                        <a14:backgroundMark x1="23173" y1="91741" x2="26916" y2="93357"/>
                        <a14:backgroundMark x1="55080" y1="98205" x2="64528" y2="96948"/>
                        <a14:backgroundMark x1="78844" y1="89338" x2="83779" y2="86715"/>
                        <a14:backgroundMark x1="64528" y1="96948" x2="67426" y2="95408"/>
                        <a14:backgroundMark x1="83779" y1="86715" x2="86631" y2="83303"/>
                        <a14:backgroundMark x1="70792" y1="96034" x2="75045" y2="93178"/>
                        <a14:backgroundMark x1="67558" y1="98205" x2="70506" y2="96226"/>
                        <a14:backgroundMark x1="64349" y1="98205" x2="70766" y2="96768"/>
                        <a14:backgroundMark x1="86988" y1="82765" x2="86275" y2="83124"/>
                        <a14:backgroundMark x1="71301" y1="94255" x2="70410" y2="94255"/>
                        <a14:backgroundMark x1="6774" y1="16158" x2="6417" y2="16697"/>
                        <a14:backgroundMark x1="6239" y1="19749" x2="6239" y2="21544"/>
                        <a14:backgroundMark x1="5526" y1="30162" x2="5640" y2="31310"/>
                        <a14:backgroundMark x1="5882" y1="30880" x2="5882" y2="31298"/>
                        <a14:backgroundMark x1="5704" y1="26391" x2="5629" y2="31310"/>
                        <a14:backgroundMark x1="29590" y1="29982" x2="29590" y2="29982"/>
                        <a14:backgroundMark x1="5882" y1="34111" x2="5704" y2="37522"/>
                        <a14:backgroundMark x1="5882" y1="34111" x2="6239" y2="36984"/>
                        <a14:backgroundMark x1="6239" y1="40036" x2="6239" y2="423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195" y="3713"/>
            <a:ext cx="670205" cy="66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76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DDAD6B2-8D36-4673-9202-17ADCAB15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EEBABD2-7308-41BD-B520-43F544D14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478C9F-36DB-47E6-9C14-9FCD84DFFC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F7C72-5D8E-4F78-875B-02E7AF8410F4}" type="datetimeFigureOut">
              <a:rPr kumimoji="1" lang="ja-JP" altLang="en-US" smtClean="0"/>
              <a:t>2026/2/10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78D2E6-7FC3-46D9-A989-BD514F0CDC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261119F-C9C7-42F7-A422-EF97A5FB75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FA894-98DF-4062-AA02-416856980AC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円柱 6">
            <a:extLst>
              <a:ext uri="{FF2B5EF4-FFF2-40B4-BE49-F238E27FC236}">
                <a16:creationId xmlns:a16="http://schemas.microsoft.com/office/drawing/2014/main" id="{66712183-1A13-45CD-90B0-FD694CBAF82B}"/>
              </a:ext>
            </a:extLst>
          </p:cNvPr>
          <p:cNvSpPr/>
          <p:nvPr userDrawn="1"/>
        </p:nvSpPr>
        <p:spPr>
          <a:xfrm rot="5400000">
            <a:off x="6027767" y="-4114284"/>
            <a:ext cx="492066" cy="8923868"/>
          </a:xfrm>
          <a:prstGeom prst="can">
            <a:avLst/>
          </a:prstGeom>
          <a:gradFill flip="none" rotWithShape="1">
            <a:gsLst>
              <a:gs pos="0">
                <a:srgbClr val="6666FF">
                  <a:alpha val="50196"/>
                </a:srgbClr>
              </a:gs>
              <a:gs pos="50000">
                <a:schemeClr val="accent1">
                  <a:tint val="23500"/>
                  <a:satMod val="160000"/>
                </a:schemeClr>
              </a:gs>
              <a:gs pos="100000">
                <a:srgbClr val="6666FF">
                  <a:alpha val="50196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kumimoji="1" lang="ja-JP" altLang="en-US" sz="1800" dirty="0"/>
          </a:p>
        </p:txBody>
      </p:sp>
      <p:sp>
        <p:nvSpPr>
          <p:cNvPr id="8" name="スライド番号プレースホルダー 5">
            <a:extLst>
              <a:ext uri="{FF2B5EF4-FFF2-40B4-BE49-F238E27FC236}">
                <a16:creationId xmlns:a16="http://schemas.microsoft.com/office/drawing/2014/main" id="{FC22B63B-E2CF-4116-9CDF-C82A64C7723D}"/>
              </a:ext>
            </a:extLst>
          </p:cNvPr>
          <p:cNvSpPr txBox="1">
            <a:spLocks/>
          </p:cNvSpPr>
          <p:nvPr userDrawn="1"/>
        </p:nvSpPr>
        <p:spPr>
          <a:xfrm>
            <a:off x="11832000" y="6570000"/>
            <a:ext cx="360000" cy="28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vert="horz" lIns="36000" tIns="36000" rIns="36000" bIns="3600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788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0709F25-3440-4B76-B09C-B07F16B95057}" type="slidenum">
              <a:rPr lang="ja-JP" altLang="en-US" smtClean="0"/>
              <a:pPr/>
              <a:t>‹#›</a:t>
            </a:fld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908DE6C9-6A61-4025-91DB-4B69B246C22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67" y="0"/>
            <a:ext cx="601133" cy="59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1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6FBF5100-A434-4B75-9EE9-4C55FE14E12D}"/>
              </a:ext>
            </a:extLst>
          </p:cNvPr>
          <p:cNvSpPr/>
          <p:nvPr/>
        </p:nvSpPr>
        <p:spPr>
          <a:xfrm>
            <a:off x="2529542" y="1416952"/>
            <a:ext cx="83602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ja-JP" altLang="en-US" sz="4000" b="1" dirty="0">
                <a:solidFill>
                  <a:srgbClr val="0000FF"/>
                </a:solidFill>
                <a:effectLst>
                  <a:glow rad="127000">
                    <a:prstClr val="white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ｺﾞｼｯｸM" panose="020B0609000000000000" pitchFamily="49" charset="-128"/>
                <a:ea typeface="HGｺﾞｼｯｸM" panose="020B0609000000000000" pitchFamily="49" charset="-128"/>
              </a:rPr>
              <a:t>春日基地におけるスレットハント</a:t>
            </a:r>
            <a:endParaRPr lang="en-US" altLang="ja-JP" sz="4000" b="1" dirty="0">
              <a:solidFill>
                <a:srgbClr val="0000FF"/>
              </a:solidFill>
              <a:effectLst>
                <a:glow rad="127000">
                  <a:prstClr val="white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ｺﾞｼｯｸM" panose="020B0609000000000000" pitchFamily="49" charset="-128"/>
              <a:ea typeface="HGｺﾞｼｯｸM" panose="020B0609000000000000" pitchFamily="49" charset="-128"/>
            </a:endParaRPr>
          </a:p>
          <a:p>
            <a:pPr lvl="0" algn="ctr">
              <a:defRPr/>
            </a:pPr>
            <a:r>
              <a:rPr lang="ja-JP" altLang="en-US" sz="4000" b="1" dirty="0">
                <a:solidFill>
                  <a:srgbClr val="0000FF"/>
                </a:solidFill>
                <a:effectLst>
                  <a:glow rad="127000">
                    <a:prstClr val="white"/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GｺﾞｼｯｸM" panose="020B0609000000000000" pitchFamily="49" charset="-128"/>
                <a:ea typeface="HGｺﾞｼｯｸM" panose="020B0609000000000000" pitchFamily="49" charset="-128"/>
              </a:rPr>
              <a:t>のための仮説構築について</a:t>
            </a:r>
            <a:endParaRPr lang="en-US" altLang="ja-JP" sz="4000" b="1" dirty="0">
              <a:solidFill>
                <a:srgbClr val="0000FF"/>
              </a:solidFill>
              <a:effectLst>
                <a:glow rad="127000">
                  <a:prstClr val="white"/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GｺﾞｼｯｸM" panose="020B0609000000000000" pitchFamily="49" charset="-128"/>
              <a:ea typeface="HGｺﾞｼｯｸM" panose="020B0609000000000000" pitchFamily="49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2445B80-A882-4016-AC36-C89B283B35FD}"/>
              </a:ext>
            </a:extLst>
          </p:cNvPr>
          <p:cNvSpPr/>
          <p:nvPr/>
        </p:nvSpPr>
        <p:spPr>
          <a:xfrm>
            <a:off x="3965268" y="3655945"/>
            <a:ext cx="5488776" cy="923329"/>
          </a:xfrm>
          <a:prstGeom prst="rect">
            <a:avLst/>
          </a:prstGeom>
          <a:noFill/>
          <a:ln w="63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dirty="0">
                <a:solidFill>
                  <a:schemeClr val="tx1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【</a:t>
            </a:r>
            <a:r>
              <a:rPr kumimoji="1" lang="ja-JP" altLang="en-US" dirty="0">
                <a:solidFill>
                  <a:schemeClr val="tx1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趣　旨</a:t>
            </a:r>
            <a:r>
              <a:rPr kumimoji="1" lang="en-US" altLang="ja-JP" dirty="0">
                <a:solidFill>
                  <a:schemeClr val="tx1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】</a:t>
            </a:r>
          </a:p>
          <a:p>
            <a:r>
              <a:rPr lang="ja-JP" altLang="en-US" dirty="0">
                <a:solidFill>
                  <a:schemeClr val="tx1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春日基地においてスレットハントを実施するため、</a:t>
            </a:r>
            <a:endParaRPr lang="en-US" altLang="ja-JP" dirty="0">
              <a:solidFill>
                <a:schemeClr val="tx1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dirty="0">
                <a:solidFill>
                  <a:schemeClr val="tx1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脅威アクターによる攻撃の仮説を構築するもの。</a:t>
            </a:r>
            <a:endParaRPr kumimoji="1" lang="ja-JP" altLang="en-US" dirty="0">
              <a:solidFill>
                <a:schemeClr val="tx1"/>
              </a:solidFill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29" name="サブタイトル 170">
            <a:extLst>
              <a:ext uri="{FF2B5EF4-FFF2-40B4-BE49-F238E27FC236}">
                <a16:creationId xmlns:a16="http://schemas.microsoft.com/office/drawing/2014/main" id="{84EA32FD-FE9B-4838-BA32-3114FB04A8A7}"/>
              </a:ext>
            </a:extLst>
          </p:cNvPr>
          <p:cNvSpPr txBox="1">
            <a:spLocks/>
          </p:cNvSpPr>
          <p:nvPr/>
        </p:nvSpPr>
        <p:spPr>
          <a:xfrm>
            <a:off x="5095285" y="5054093"/>
            <a:ext cx="3228742" cy="983346"/>
          </a:xfrm>
          <a:prstGeom prst="rect">
            <a:avLst/>
          </a:prstGeom>
        </p:spPr>
        <p:txBody>
          <a:bodyPr vert="horz" wrap="square" lIns="68580" tIns="34290" rIns="68580" bIns="34290" rtlCol="0">
            <a:spAutoFit/>
          </a:bodyPr>
          <a:lstStyle/>
          <a:p>
            <a:pPr algn="ctr">
              <a:spcBef>
                <a:spcPct val="20000"/>
              </a:spcBef>
              <a:defRPr/>
            </a:pPr>
            <a:r>
              <a:rPr lang="ja-JP" altLang="en-US" sz="27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令和８年２月１０日</a:t>
            </a:r>
            <a:endParaRPr lang="en-US" altLang="ja-JP" sz="2700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algn="dist">
              <a:spcBef>
                <a:spcPct val="20000"/>
              </a:spcBef>
              <a:defRPr/>
            </a:pPr>
            <a:r>
              <a:rPr lang="ja-JP" altLang="en-US" sz="27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四月朔日１曹</a:t>
            </a:r>
            <a:endParaRPr lang="en-US" altLang="ja-JP" sz="2700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85D31640-577B-410B-98F2-947F100A02BD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32" name="正方形/長方形 31">
              <a:extLst>
                <a:ext uri="{FF2B5EF4-FFF2-40B4-BE49-F238E27FC236}">
                  <a16:creationId xmlns:a16="http://schemas.microsoft.com/office/drawing/2014/main" id="{E4C7608B-4B4D-4CD7-A831-D8AFBAC1F2FA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33" name="正方形/長方形 32">
              <a:extLst>
                <a:ext uri="{FF2B5EF4-FFF2-40B4-BE49-F238E27FC236}">
                  <a16:creationId xmlns:a16="http://schemas.microsoft.com/office/drawing/2014/main" id="{40067F36-A05C-465A-877E-001E984F0EBC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9213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図 22">
            <a:extLst>
              <a:ext uri="{FF2B5EF4-FFF2-40B4-BE49-F238E27FC236}">
                <a16:creationId xmlns:a16="http://schemas.microsoft.com/office/drawing/2014/main" id="{DA77874C-2CFB-4AF8-8C84-3BD08BD33F9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04488" y="615391"/>
            <a:ext cx="8687562" cy="6142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709597-18D5-41C3-8BA8-013BA4E24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4E35A8BB-F1BF-426A-A11B-CA7FFD2DAB85}"/>
              </a:ext>
            </a:extLst>
          </p:cNvPr>
          <p:cNvSpPr txBox="1">
            <a:spLocks/>
          </p:cNvSpPr>
          <p:nvPr/>
        </p:nvSpPr>
        <p:spPr>
          <a:xfrm>
            <a:off x="1908699" y="138873"/>
            <a:ext cx="8673485" cy="42710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攻撃経路　</a:t>
            </a:r>
            <a:r>
              <a:rPr lang="en-US" altLang="ja-JP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APT41</a:t>
            </a:r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</a:t>
            </a: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6B5EA85-A3DB-4EBE-B37F-1E39F0FC4C2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16D736-DECD-446B-8CB3-FA1904C896D0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77EB2081-2349-493B-BB78-15B06190899B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cxnSp>
        <p:nvCxnSpPr>
          <p:cNvPr id="12" name="直線矢印コネクタ 11">
            <a:extLst>
              <a:ext uri="{FF2B5EF4-FFF2-40B4-BE49-F238E27FC236}">
                <a16:creationId xmlns:a16="http://schemas.microsoft.com/office/drawing/2014/main" id="{B9EEB722-5327-49F0-AEF6-BD32C078ED73}"/>
              </a:ext>
            </a:extLst>
          </p:cNvPr>
          <p:cNvCxnSpPr>
            <a:cxnSpLocks/>
          </p:cNvCxnSpPr>
          <p:nvPr/>
        </p:nvCxnSpPr>
        <p:spPr>
          <a:xfrm>
            <a:off x="6608361" y="1003331"/>
            <a:ext cx="0" cy="8093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CAFA2686-9BEA-4E07-8221-8B5D9E5D9E7B}"/>
              </a:ext>
            </a:extLst>
          </p:cNvPr>
          <p:cNvCxnSpPr>
            <a:cxnSpLocks/>
          </p:cNvCxnSpPr>
          <p:nvPr/>
        </p:nvCxnSpPr>
        <p:spPr>
          <a:xfrm>
            <a:off x="7484473" y="1830994"/>
            <a:ext cx="0" cy="39688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E8F99903-7805-496E-A385-01DE8D28ABFD}"/>
              </a:ext>
            </a:extLst>
          </p:cNvPr>
          <p:cNvCxnSpPr>
            <a:cxnSpLocks/>
          </p:cNvCxnSpPr>
          <p:nvPr/>
        </p:nvCxnSpPr>
        <p:spPr>
          <a:xfrm>
            <a:off x="6784886" y="1844093"/>
            <a:ext cx="690168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9B6D8AE3-9866-4D74-B78D-2567C6EA057C}"/>
              </a:ext>
            </a:extLst>
          </p:cNvPr>
          <p:cNvSpPr txBox="1"/>
          <p:nvPr/>
        </p:nvSpPr>
        <p:spPr>
          <a:xfrm>
            <a:off x="6400612" y="69561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2F46C1F-C691-4F5A-ADBF-AC277CF95C57}"/>
              </a:ext>
            </a:extLst>
          </p:cNvPr>
          <p:cNvSpPr txBox="1"/>
          <p:nvPr/>
        </p:nvSpPr>
        <p:spPr>
          <a:xfrm>
            <a:off x="7573434" y="21337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FD544A50-2FBD-4194-807F-F83E8708A739}"/>
              </a:ext>
            </a:extLst>
          </p:cNvPr>
          <p:cNvSpPr txBox="1"/>
          <p:nvPr/>
        </p:nvSpPr>
        <p:spPr>
          <a:xfrm>
            <a:off x="3464070" y="356753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</a:t>
            </a: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2A6857B3-4228-4AA1-B73E-53F102E94182}"/>
              </a:ext>
            </a:extLst>
          </p:cNvPr>
          <p:cNvSpPr txBox="1"/>
          <p:nvPr/>
        </p:nvSpPr>
        <p:spPr>
          <a:xfrm>
            <a:off x="8250271" y="794356"/>
            <a:ext cx="3863321" cy="5632311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①アクティブスキャン　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(T1592.002,T1592.003)</a:t>
            </a: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②不正入手したアカウントを使用し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FACE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対向用端末に侵入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(T1133,T1078)</a:t>
            </a:r>
            <a:r>
              <a:rPr kumimoji="1"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権限昇格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(T1203,T1003.001)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永続化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(T1197,T1547.001,T1136.001,T1574.001,T1053.005)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C2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通信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(T1071.004,T1071.001)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③仮想化サーバーで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脆弱性を使用し、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RCE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(T1003.001,T1550.002)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情報窃取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(T1213.006,T1041)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C2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通信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(T1071.004,T1071.001)</a:t>
            </a:r>
          </a:p>
          <a:p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DII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を通じて、他基地、他システムへ侵入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(T1021.001,T1021.002)</a:t>
            </a:r>
            <a:endParaRPr kumimoji="1" lang="ja-JP" altLang="en-US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23746029-B70B-4497-BF91-81334F2CE744}"/>
              </a:ext>
            </a:extLst>
          </p:cNvPr>
          <p:cNvCxnSpPr>
            <a:cxnSpLocks/>
          </p:cNvCxnSpPr>
          <p:nvPr/>
        </p:nvCxnSpPr>
        <p:spPr>
          <a:xfrm flipV="1">
            <a:off x="3671819" y="2361055"/>
            <a:ext cx="3756293" cy="112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51278AC4-490A-4147-BF32-5B1367169F64}"/>
              </a:ext>
            </a:extLst>
          </p:cNvPr>
          <p:cNvCxnSpPr>
            <a:cxnSpLocks/>
          </p:cNvCxnSpPr>
          <p:nvPr/>
        </p:nvCxnSpPr>
        <p:spPr>
          <a:xfrm>
            <a:off x="3680873" y="2361054"/>
            <a:ext cx="0" cy="106794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矢印コネクタ 20">
            <a:extLst>
              <a:ext uri="{FF2B5EF4-FFF2-40B4-BE49-F238E27FC236}">
                <a16:creationId xmlns:a16="http://schemas.microsoft.com/office/drawing/2014/main" id="{9FFE2AEA-71EC-4C3F-8936-8F5B6B58A929}"/>
              </a:ext>
            </a:extLst>
          </p:cNvPr>
          <p:cNvCxnSpPr>
            <a:cxnSpLocks/>
          </p:cNvCxnSpPr>
          <p:nvPr/>
        </p:nvCxnSpPr>
        <p:spPr>
          <a:xfrm flipV="1">
            <a:off x="3545490" y="1064952"/>
            <a:ext cx="0" cy="23640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DE848C98-5C7B-4C1E-B2DF-C7357AE01B37}"/>
              </a:ext>
            </a:extLst>
          </p:cNvPr>
          <p:cNvSpPr txBox="1"/>
          <p:nvPr/>
        </p:nvSpPr>
        <p:spPr>
          <a:xfrm>
            <a:off x="3554133" y="101711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</a:t>
            </a:r>
          </a:p>
        </p:txBody>
      </p:sp>
    </p:spTree>
    <p:extLst>
      <p:ext uri="{BB962C8B-B14F-4D97-AF65-F5344CB8AC3E}">
        <p14:creationId xmlns:p14="http://schemas.microsoft.com/office/powerpoint/2010/main" val="1128213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図 17">
            <a:extLst>
              <a:ext uri="{FF2B5EF4-FFF2-40B4-BE49-F238E27FC236}">
                <a16:creationId xmlns:a16="http://schemas.microsoft.com/office/drawing/2014/main" id="{5E0655FE-9717-40AD-A86C-3F49E506AB1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4493" y="615391"/>
            <a:ext cx="8687562" cy="61429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A709597-18D5-41C3-8BA8-013BA4E24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4E35A8BB-F1BF-426A-A11B-CA7FFD2DAB85}"/>
              </a:ext>
            </a:extLst>
          </p:cNvPr>
          <p:cNvSpPr txBox="1">
            <a:spLocks/>
          </p:cNvSpPr>
          <p:nvPr/>
        </p:nvSpPr>
        <p:spPr>
          <a:xfrm>
            <a:off x="1908699" y="138873"/>
            <a:ext cx="8673485" cy="42710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攻撃経路　</a:t>
            </a:r>
            <a:r>
              <a:rPr lang="en-US" altLang="ja-JP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APT41</a:t>
            </a:r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6B5EA85-A3DB-4EBE-B37F-1E39F0FC4C2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16D736-DECD-446B-8CB3-FA1904C896D0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77EB2081-2349-493B-BB78-15B06190899B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66470ED8-6174-4857-901D-C7B1C16CAB4B}"/>
              </a:ext>
            </a:extLst>
          </p:cNvPr>
          <p:cNvCxnSpPr>
            <a:cxnSpLocks/>
          </p:cNvCxnSpPr>
          <p:nvPr/>
        </p:nvCxnSpPr>
        <p:spPr>
          <a:xfrm flipH="1">
            <a:off x="6181692" y="2229164"/>
            <a:ext cx="43080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5FF50886-9AE1-47A7-9D62-130B294938D2}"/>
              </a:ext>
            </a:extLst>
          </p:cNvPr>
          <p:cNvCxnSpPr>
            <a:cxnSpLocks/>
          </p:cNvCxnSpPr>
          <p:nvPr/>
        </p:nvCxnSpPr>
        <p:spPr>
          <a:xfrm flipV="1">
            <a:off x="6612500" y="995881"/>
            <a:ext cx="0" cy="124241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ECC2DA4-F024-444B-9B16-8A6AD669C52C}"/>
              </a:ext>
            </a:extLst>
          </p:cNvPr>
          <p:cNvSpPr txBox="1"/>
          <p:nvPr/>
        </p:nvSpPr>
        <p:spPr>
          <a:xfrm>
            <a:off x="6404751" y="7048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</a:t>
            </a: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A6E3E90D-6B5D-47F7-AB15-763A42ABB504}"/>
              </a:ext>
            </a:extLst>
          </p:cNvPr>
          <p:cNvSpPr txBox="1"/>
          <p:nvPr/>
        </p:nvSpPr>
        <p:spPr>
          <a:xfrm>
            <a:off x="6209229" y="185070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011097C-71EC-4042-9226-8A9230AE383E}"/>
              </a:ext>
            </a:extLst>
          </p:cNvPr>
          <p:cNvSpPr txBox="1"/>
          <p:nvPr/>
        </p:nvSpPr>
        <p:spPr>
          <a:xfrm>
            <a:off x="8251530" y="800057"/>
            <a:ext cx="3863323" cy="4247317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①アクティブスキャン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(T1592.002,T1592.003)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②運航情報データベースサーバーで脆弱性を使用し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RCE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(T1190)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③仮想化サーバーで脆弱性を使用し、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RCE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(T1003.001,T1550.002)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情報窃取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(T1213.006,T1041)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C2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通信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(T1071.004,T1071.001)</a:t>
            </a: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④ネットワーク内で破壊活動、サービス停止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(T1486)</a:t>
            </a:r>
            <a:endParaRPr kumimoji="1" lang="ja-JP" altLang="en-US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CCD237F7-0918-411F-8207-95081D21E756}"/>
              </a:ext>
            </a:extLst>
          </p:cNvPr>
          <p:cNvCxnSpPr>
            <a:cxnSpLocks/>
          </p:cNvCxnSpPr>
          <p:nvPr/>
        </p:nvCxnSpPr>
        <p:spPr>
          <a:xfrm>
            <a:off x="6273383" y="2316084"/>
            <a:ext cx="0" cy="8093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274C51D6-8504-4682-8CAA-D2B6A7D246C5}"/>
              </a:ext>
            </a:extLst>
          </p:cNvPr>
          <p:cNvSpPr txBox="1"/>
          <p:nvPr/>
        </p:nvSpPr>
        <p:spPr>
          <a:xfrm>
            <a:off x="7419745" y="273092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20B04D37-BC5C-4484-BEC1-F0F2FFD74E8A}"/>
              </a:ext>
            </a:extLst>
          </p:cNvPr>
          <p:cNvSpPr/>
          <p:nvPr/>
        </p:nvSpPr>
        <p:spPr>
          <a:xfrm>
            <a:off x="2897109" y="2730921"/>
            <a:ext cx="4961299" cy="2891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4FEEFEA4-C5EE-49E1-9108-0DC2C23D42FC}"/>
              </a:ext>
            </a:extLst>
          </p:cNvPr>
          <p:cNvSpPr txBox="1"/>
          <p:nvPr/>
        </p:nvSpPr>
        <p:spPr>
          <a:xfrm>
            <a:off x="6273383" y="271266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590534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A709597-18D5-41C3-8BA8-013BA4E24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526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4E35A8BB-F1BF-426A-A11B-CA7FFD2DAB85}"/>
              </a:ext>
            </a:extLst>
          </p:cNvPr>
          <p:cNvSpPr txBox="1">
            <a:spLocks/>
          </p:cNvSpPr>
          <p:nvPr/>
        </p:nvSpPr>
        <p:spPr>
          <a:xfrm>
            <a:off x="1908699" y="140060"/>
            <a:ext cx="8673485" cy="4247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攻撃経路　</a:t>
            </a:r>
            <a:r>
              <a:rPr lang="en-US" altLang="ja-JP" sz="2400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BlackTech</a:t>
            </a:r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</a:t>
            </a: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6B5EA85-A3DB-4EBE-B37F-1E39F0FC4C2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16D736-DECD-446B-8CB3-FA1904C896D0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77EB2081-2349-493B-BB78-15B06190899B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pic>
        <p:nvPicPr>
          <p:cNvPr id="15" name="図 14">
            <a:extLst>
              <a:ext uri="{FF2B5EF4-FFF2-40B4-BE49-F238E27FC236}">
                <a16:creationId xmlns:a16="http://schemas.microsoft.com/office/drawing/2014/main" id="{EB3A108C-A4C9-44BF-9CDE-7AA008F26D8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4488" y="615391"/>
            <a:ext cx="8687562" cy="6142958"/>
          </a:xfrm>
          <a:prstGeom prst="rect">
            <a:avLst/>
          </a:prstGeom>
        </p:spPr>
      </p:pic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738061A6-A0C8-4821-9576-B54A51A145F9}"/>
              </a:ext>
            </a:extLst>
          </p:cNvPr>
          <p:cNvCxnSpPr>
            <a:cxnSpLocks/>
          </p:cNvCxnSpPr>
          <p:nvPr/>
        </p:nvCxnSpPr>
        <p:spPr>
          <a:xfrm>
            <a:off x="6608361" y="1003331"/>
            <a:ext cx="0" cy="8093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DCBD6190-BF50-46E9-B50F-BB69F92F3C57}"/>
              </a:ext>
            </a:extLst>
          </p:cNvPr>
          <p:cNvCxnSpPr>
            <a:cxnSpLocks/>
          </p:cNvCxnSpPr>
          <p:nvPr/>
        </p:nvCxnSpPr>
        <p:spPr>
          <a:xfrm>
            <a:off x="7484473" y="1830994"/>
            <a:ext cx="0" cy="39688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88340FE1-D32E-416B-8B59-C18279C12987}"/>
              </a:ext>
            </a:extLst>
          </p:cNvPr>
          <p:cNvCxnSpPr>
            <a:cxnSpLocks/>
          </p:cNvCxnSpPr>
          <p:nvPr/>
        </p:nvCxnSpPr>
        <p:spPr>
          <a:xfrm>
            <a:off x="6784886" y="1844093"/>
            <a:ext cx="690168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3A9C51F-CF47-463E-AA25-4026BD7EC9CD}"/>
              </a:ext>
            </a:extLst>
          </p:cNvPr>
          <p:cNvSpPr txBox="1"/>
          <p:nvPr/>
        </p:nvSpPr>
        <p:spPr>
          <a:xfrm>
            <a:off x="6400612" y="69561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0658E846-E1F8-4E98-AC24-D4E4D8137DE7}"/>
              </a:ext>
            </a:extLst>
          </p:cNvPr>
          <p:cNvSpPr txBox="1"/>
          <p:nvPr/>
        </p:nvSpPr>
        <p:spPr>
          <a:xfrm>
            <a:off x="7573434" y="21337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8429177C-13A1-4B37-8100-EBE8B77C9836}"/>
              </a:ext>
            </a:extLst>
          </p:cNvPr>
          <p:cNvSpPr txBox="1"/>
          <p:nvPr/>
        </p:nvSpPr>
        <p:spPr>
          <a:xfrm>
            <a:off x="8250274" y="794922"/>
            <a:ext cx="3863318" cy="36933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①アクティブスキャン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FACE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対向用端末で脆弱性を使用し、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RCE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、永続化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(T1203,T1106,T1574.001)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仮想化サーバー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で脆弱性を使用し、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RCE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及び権限昇格、永続化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(T1203,T1106,T1574.001)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情報窃取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(T1046)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C2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通信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DII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を通じて、他基地、他システムへ侵入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(T1021.004)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51147507-6ACB-4780-92B4-1335517B6242}"/>
              </a:ext>
            </a:extLst>
          </p:cNvPr>
          <p:cNvSpPr txBox="1"/>
          <p:nvPr/>
        </p:nvSpPr>
        <p:spPr>
          <a:xfrm>
            <a:off x="3464070" y="356753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2AD78FB5-A593-42A3-87FE-434263F59B2B}"/>
              </a:ext>
            </a:extLst>
          </p:cNvPr>
          <p:cNvCxnSpPr>
            <a:cxnSpLocks/>
          </p:cNvCxnSpPr>
          <p:nvPr/>
        </p:nvCxnSpPr>
        <p:spPr>
          <a:xfrm flipV="1">
            <a:off x="3671819" y="2361055"/>
            <a:ext cx="3756293" cy="112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3B833703-DA7D-4EB4-AF34-A334BA9A4048}"/>
              </a:ext>
            </a:extLst>
          </p:cNvPr>
          <p:cNvCxnSpPr>
            <a:cxnSpLocks/>
          </p:cNvCxnSpPr>
          <p:nvPr/>
        </p:nvCxnSpPr>
        <p:spPr>
          <a:xfrm>
            <a:off x="3680873" y="2361054"/>
            <a:ext cx="0" cy="106794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0C3D0175-81AF-4558-86E0-DC93FD5076D6}"/>
              </a:ext>
            </a:extLst>
          </p:cNvPr>
          <p:cNvCxnSpPr>
            <a:cxnSpLocks/>
          </p:cNvCxnSpPr>
          <p:nvPr/>
        </p:nvCxnSpPr>
        <p:spPr>
          <a:xfrm flipV="1">
            <a:off x="3545490" y="1064952"/>
            <a:ext cx="0" cy="23640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83AA0151-1CFD-4037-8DB4-AF837CD1797C}"/>
              </a:ext>
            </a:extLst>
          </p:cNvPr>
          <p:cNvSpPr txBox="1"/>
          <p:nvPr/>
        </p:nvSpPr>
        <p:spPr>
          <a:xfrm>
            <a:off x="3554133" y="101711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</a:t>
            </a:r>
          </a:p>
        </p:txBody>
      </p:sp>
    </p:spTree>
    <p:extLst>
      <p:ext uri="{BB962C8B-B14F-4D97-AF65-F5344CB8AC3E}">
        <p14:creationId xmlns:p14="http://schemas.microsoft.com/office/powerpoint/2010/main" val="3614765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A709597-18D5-41C3-8BA8-013BA4E24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4E35A8BB-F1BF-426A-A11B-CA7FFD2DAB85}"/>
              </a:ext>
            </a:extLst>
          </p:cNvPr>
          <p:cNvSpPr txBox="1">
            <a:spLocks/>
          </p:cNvSpPr>
          <p:nvPr/>
        </p:nvSpPr>
        <p:spPr>
          <a:xfrm>
            <a:off x="1908699" y="138873"/>
            <a:ext cx="8673485" cy="42710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攻撃経路　</a:t>
            </a:r>
            <a:r>
              <a:rPr lang="en-US" altLang="ja-JP" sz="2400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BlackTech</a:t>
            </a:r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6B5EA85-A3DB-4EBE-B37F-1E39F0FC4C2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16D736-DECD-446B-8CB3-FA1904C896D0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77EB2081-2349-493B-BB78-15B06190899B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pic>
        <p:nvPicPr>
          <p:cNvPr id="14" name="図 13">
            <a:extLst>
              <a:ext uri="{FF2B5EF4-FFF2-40B4-BE49-F238E27FC236}">
                <a16:creationId xmlns:a16="http://schemas.microsoft.com/office/drawing/2014/main" id="{3C8CB6AD-D7D8-4ACF-8A35-EE1E3DF7F37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4493" y="615391"/>
            <a:ext cx="8687562" cy="6142958"/>
          </a:xfrm>
          <a:prstGeom prst="rect">
            <a:avLst/>
          </a:prstGeom>
        </p:spPr>
      </p:pic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713B661E-114C-4163-A641-3783F3A6182D}"/>
              </a:ext>
            </a:extLst>
          </p:cNvPr>
          <p:cNvCxnSpPr>
            <a:cxnSpLocks/>
          </p:cNvCxnSpPr>
          <p:nvPr/>
        </p:nvCxnSpPr>
        <p:spPr>
          <a:xfrm flipH="1">
            <a:off x="6181692" y="2229164"/>
            <a:ext cx="43080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7CBF1776-75D6-4290-80CE-4ACA66566878}"/>
              </a:ext>
            </a:extLst>
          </p:cNvPr>
          <p:cNvCxnSpPr>
            <a:cxnSpLocks/>
          </p:cNvCxnSpPr>
          <p:nvPr/>
        </p:nvCxnSpPr>
        <p:spPr>
          <a:xfrm flipV="1">
            <a:off x="6612500" y="995881"/>
            <a:ext cx="0" cy="124241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C9A27CCC-A57B-485D-BC2C-CCA83BCB6736}"/>
              </a:ext>
            </a:extLst>
          </p:cNvPr>
          <p:cNvSpPr txBox="1"/>
          <p:nvPr/>
        </p:nvSpPr>
        <p:spPr>
          <a:xfrm>
            <a:off x="6404751" y="7048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88FA159D-D25A-47DA-B792-32A858396498}"/>
              </a:ext>
            </a:extLst>
          </p:cNvPr>
          <p:cNvSpPr txBox="1"/>
          <p:nvPr/>
        </p:nvSpPr>
        <p:spPr>
          <a:xfrm>
            <a:off x="6209229" y="185070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1BD842E1-E973-4005-BD3E-6F2A6E834DC5}"/>
              </a:ext>
            </a:extLst>
          </p:cNvPr>
          <p:cNvSpPr txBox="1"/>
          <p:nvPr/>
        </p:nvSpPr>
        <p:spPr>
          <a:xfrm>
            <a:off x="8251531" y="800057"/>
            <a:ext cx="3863322" cy="36933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①アクティブスキャン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②運航情報データベースサーバーで脆弱性を使用し、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RCE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(T1190)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③仮想化サーバーで脆弱性を使用し、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RCE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及び権限昇格、永続化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(T1203,T1106,T1574.001)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情報窃取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(T1046)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C2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通信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④ネットワーク内で破壊活動、サービス停止</a:t>
            </a:r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224D9EB9-2D4E-4C89-9399-0F0C037E32BE}"/>
              </a:ext>
            </a:extLst>
          </p:cNvPr>
          <p:cNvCxnSpPr>
            <a:cxnSpLocks/>
          </p:cNvCxnSpPr>
          <p:nvPr/>
        </p:nvCxnSpPr>
        <p:spPr>
          <a:xfrm>
            <a:off x="6273383" y="2316084"/>
            <a:ext cx="0" cy="8093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C6988654-9821-435F-84EE-F46857885DD7}"/>
              </a:ext>
            </a:extLst>
          </p:cNvPr>
          <p:cNvSpPr txBox="1"/>
          <p:nvPr/>
        </p:nvSpPr>
        <p:spPr>
          <a:xfrm>
            <a:off x="7419745" y="273092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FCB576B8-474D-48E8-BDEC-8BD8BB3D73E1}"/>
              </a:ext>
            </a:extLst>
          </p:cNvPr>
          <p:cNvSpPr/>
          <p:nvPr/>
        </p:nvSpPr>
        <p:spPr>
          <a:xfrm>
            <a:off x="2897109" y="2730921"/>
            <a:ext cx="4961299" cy="2891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50395CC4-8A80-426A-8E5D-9A6C7D3FA272}"/>
              </a:ext>
            </a:extLst>
          </p:cNvPr>
          <p:cNvSpPr txBox="1"/>
          <p:nvPr/>
        </p:nvSpPr>
        <p:spPr>
          <a:xfrm>
            <a:off x="6273383" y="271266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633434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A709597-18D5-41C3-8BA8-013BA4E24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4E35A8BB-F1BF-426A-A11B-CA7FFD2DAB85}"/>
              </a:ext>
            </a:extLst>
          </p:cNvPr>
          <p:cNvSpPr txBox="1">
            <a:spLocks/>
          </p:cNvSpPr>
          <p:nvPr/>
        </p:nvSpPr>
        <p:spPr>
          <a:xfrm>
            <a:off x="1908699" y="140060"/>
            <a:ext cx="8673485" cy="4247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攻撃経路　</a:t>
            </a:r>
            <a:r>
              <a:rPr lang="en-US" altLang="ja-JP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Salt Typhoon</a:t>
            </a:r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</a:t>
            </a: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6B5EA85-A3DB-4EBE-B37F-1E39F0FC4C2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16D736-DECD-446B-8CB3-FA1904C896D0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77EB2081-2349-493B-BB78-15B06190899B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pic>
        <p:nvPicPr>
          <p:cNvPr id="12" name="図 11">
            <a:extLst>
              <a:ext uri="{FF2B5EF4-FFF2-40B4-BE49-F238E27FC236}">
                <a16:creationId xmlns:a16="http://schemas.microsoft.com/office/drawing/2014/main" id="{FA1B1ED5-AFD1-4562-A6C4-B858344D67F8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4488" y="615391"/>
            <a:ext cx="8687562" cy="6142958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904076BA-2CE2-4452-ADF7-83605228FB14}"/>
              </a:ext>
            </a:extLst>
          </p:cNvPr>
          <p:cNvCxnSpPr>
            <a:cxnSpLocks/>
          </p:cNvCxnSpPr>
          <p:nvPr/>
        </p:nvCxnSpPr>
        <p:spPr>
          <a:xfrm>
            <a:off x="6608361" y="1003331"/>
            <a:ext cx="0" cy="8093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C962EE11-CE28-4B1A-B193-1D28526490C0}"/>
              </a:ext>
            </a:extLst>
          </p:cNvPr>
          <p:cNvCxnSpPr>
            <a:cxnSpLocks/>
          </p:cNvCxnSpPr>
          <p:nvPr/>
        </p:nvCxnSpPr>
        <p:spPr>
          <a:xfrm>
            <a:off x="7484473" y="1830994"/>
            <a:ext cx="0" cy="39688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DCD1FFA1-E4CE-4DD7-B6E2-E9E1357B3F31}"/>
              </a:ext>
            </a:extLst>
          </p:cNvPr>
          <p:cNvCxnSpPr>
            <a:cxnSpLocks/>
          </p:cNvCxnSpPr>
          <p:nvPr/>
        </p:nvCxnSpPr>
        <p:spPr>
          <a:xfrm>
            <a:off x="6784886" y="1844093"/>
            <a:ext cx="690168" cy="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F03DFB5-25B7-4842-9DCF-4F6142227FAB}"/>
              </a:ext>
            </a:extLst>
          </p:cNvPr>
          <p:cNvSpPr txBox="1"/>
          <p:nvPr/>
        </p:nvSpPr>
        <p:spPr>
          <a:xfrm>
            <a:off x="6400612" y="69561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56DB12E-CF72-4A1B-ABCB-663D775295D4}"/>
              </a:ext>
            </a:extLst>
          </p:cNvPr>
          <p:cNvSpPr txBox="1"/>
          <p:nvPr/>
        </p:nvSpPr>
        <p:spPr>
          <a:xfrm>
            <a:off x="7573434" y="21337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224D051E-38D6-42CE-85A6-CC42B23DD328}"/>
              </a:ext>
            </a:extLst>
          </p:cNvPr>
          <p:cNvSpPr txBox="1"/>
          <p:nvPr/>
        </p:nvSpPr>
        <p:spPr>
          <a:xfrm>
            <a:off x="8250269" y="799361"/>
            <a:ext cx="3863323" cy="36933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①アクティブスキャン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(T1592.004)</a:t>
            </a: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FACE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対向用端末で脆弱性を使用し、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RCE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仮想化サーバー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で脆弱性を使用し、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RCE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及び権限昇格、永続化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(T1098.004,T1136)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情報窃取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(T1110.002,T1040,T1048.003)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C2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通信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(T1572)</a:t>
            </a: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DII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を通じて、他基地、他システムへ侵入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(T1040,T1021.004)</a:t>
            </a:r>
            <a:endParaRPr kumimoji="1" lang="ja-JP" altLang="en-US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C24B4D5B-2581-496A-9FE0-69953D147D29}"/>
              </a:ext>
            </a:extLst>
          </p:cNvPr>
          <p:cNvSpPr txBox="1"/>
          <p:nvPr/>
        </p:nvSpPr>
        <p:spPr>
          <a:xfrm>
            <a:off x="3464070" y="356753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</a:t>
            </a:r>
          </a:p>
        </p:txBody>
      </p: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26B98CEC-9A02-45DD-85BB-2626DD55DD4F}"/>
              </a:ext>
            </a:extLst>
          </p:cNvPr>
          <p:cNvCxnSpPr>
            <a:cxnSpLocks/>
          </p:cNvCxnSpPr>
          <p:nvPr/>
        </p:nvCxnSpPr>
        <p:spPr>
          <a:xfrm flipV="1">
            <a:off x="3671819" y="2361055"/>
            <a:ext cx="3756293" cy="1127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3A51A4AE-68FD-4747-B39E-B770DEEFB4B0}"/>
              </a:ext>
            </a:extLst>
          </p:cNvPr>
          <p:cNvCxnSpPr>
            <a:cxnSpLocks/>
          </p:cNvCxnSpPr>
          <p:nvPr/>
        </p:nvCxnSpPr>
        <p:spPr>
          <a:xfrm>
            <a:off x="3680873" y="2361054"/>
            <a:ext cx="0" cy="106794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3F2D6BC6-D2A2-4C26-B554-5ADB228892D1}"/>
              </a:ext>
            </a:extLst>
          </p:cNvPr>
          <p:cNvCxnSpPr>
            <a:cxnSpLocks/>
          </p:cNvCxnSpPr>
          <p:nvPr/>
        </p:nvCxnSpPr>
        <p:spPr>
          <a:xfrm flipV="1">
            <a:off x="3545490" y="1064952"/>
            <a:ext cx="0" cy="23640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64B420F7-015B-494D-9CCE-446D0FF54ED5}"/>
              </a:ext>
            </a:extLst>
          </p:cNvPr>
          <p:cNvSpPr txBox="1"/>
          <p:nvPr/>
        </p:nvSpPr>
        <p:spPr>
          <a:xfrm>
            <a:off x="3554133" y="101711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</a:t>
            </a:r>
          </a:p>
        </p:txBody>
      </p:sp>
    </p:spTree>
    <p:extLst>
      <p:ext uri="{BB962C8B-B14F-4D97-AF65-F5344CB8AC3E}">
        <p14:creationId xmlns:p14="http://schemas.microsoft.com/office/powerpoint/2010/main" val="412755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A709597-18D5-41C3-8BA8-013BA4E24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4E35A8BB-F1BF-426A-A11B-CA7FFD2DAB85}"/>
              </a:ext>
            </a:extLst>
          </p:cNvPr>
          <p:cNvSpPr txBox="1">
            <a:spLocks/>
          </p:cNvSpPr>
          <p:nvPr/>
        </p:nvSpPr>
        <p:spPr>
          <a:xfrm>
            <a:off x="1908699" y="140060"/>
            <a:ext cx="8673485" cy="4247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攻撃経路　</a:t>
            </a:r>
            <a:r>
              <a:rPr lang="en-US" altLang="ja-JP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Salt Typhoon</a:t>
            </a:r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6B5EA85-A3DB-4EBE-B37F-1E39F0FC4C2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16D736-DECD-446B-8CB3-FA1904C896D0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77EB2081-2349-493B-BB78-15B06190899B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pic>
        <p:nvPicPr>
          <p:cNvPr id="12" name="図 11">
            <a:extLst>
              <a:ext uri="{FF2B5EF4-FFF2-40B4-BE49-F238E27FC236}">
                <a16:creationId xmlns:a16="http://schemas.microsoft.com/office/drawing/2014/main" id="{64DBFC15-E6F0-4063-9C85-F127A035A7E8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4493" y="615391"/>
            <a:ext cx="8687562" cy="6142958"/>
          </a:xfrm>
          <a:prstGeom prst="rect">
            <a:avLst/>
          </a:prstGeom>
        </p:spPr>
      </p:pic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4AFB6E75-2401-4D60-A05A-9ADB317F74F0}"/>
              </a:ext>
            </a:extLst>
          </p:cNvPr>
          <p:cNvCxnSpPr>
            <a:cxnSpLocks/>
          </p:cNvCxnSpPr>
          <p:nvPr/>
        </p:nvCxnSpPr>
        <p:spPr>
          <a:xfrm flipH="1">
            <a:off x="6181692" y="2229164"/>
            <a:ext cx="43080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7569F1C4-870B-42DA-995D-D5AAACAB1D95}"/>
              </a:ext>
            </a:extLst>
          </p:cNvPr>
          <p:cNvCxnSpPr>
            <a:cxnSpLocks/>
          </p:cNvCxnSpPr>
          <p:nvPr/>
        </p:nvCxnSpPr>
        <p:spPr>
          <a:xfrm flipV="1">
            <a:off x="6612500" y="995881"/>
            <a:ext cx="0" cy="124241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6CEED80-1579-4277-9476-7E8415C63B48}"/>
              </a:ext>
            </a:extLst>
          </p:cNvPr>
          <p:cNvSpPr txBox="1"/>
          <p:nvPr/>
        </p:nvSpPr>
        <p:spPr>
          <a:xfrm>
            <a:off x="6404751" y="70485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FE851A8-E12F-4B7B-81BD-16F559DD9C8F}"/>
              </a:ext>
            </a:extLst>
          </p:cNvPr>
          <p:cNvSpPr txBox="1"/>
          <p:nvPr/>
        </p:nvSpPr>
        <p:spPr>
          <a:xfrm>
            <a:off x="6209229" y="185070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167F664-A268-46D0-A93E-D95642C5275F}"/>
              </a:ext>
            </a:extLst>
          </p:cNvPr>
          <p:cNvSpPr txBox="1"/>
          <p:nvPr/>
        </p:nvSpPr>
        <p:spPr>
          <a:xfrm>
            <a:off x="8251530" y="799361"/>
            <a:ext cx="3863323" cy="3970318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①アクティブスキャン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(T1592.004)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②運航情報データベースサーバーで脆弱性を使用し、</a:t>
            </a:r>
            <a:r>
              <a:rPr kumimoji="1"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RCE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(T1190)</a:t>
            </a:r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③仮想化サーバーで脆弱性を使用し、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 RCE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及び権限昇格、永続化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(T1098.004,T1136)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情報窃取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(T1110.002,T1040,T1048.003)</a:t>
            </a:r>
            <a:r>
              <a:rPr lang="ja-JP" altLang="en-US" dirty="0" err="1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、</a:t>
            </a:r>
            <a:endParaRPr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C2</a:t>
            </a:r>
            <a:r>
              <a:rPr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通信</a:t>
            </a:r>
            <a:r>
              <a:rPr lang="en-US" altLang="ja-JP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(T1572)</a:t>
            </a:r>
          </a:p>
          <a:p>
            <a:endParaRPr kumimoji="1" lang="en-US" altLang="ja-JP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④ネットワーク内で破壊活動、サービス停止</a:t>
            </a:r>
          </a:p>
        </p:txBody>
      </p: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07824F59-AAB5-442C-9C56-4687C0B392FC}"/>
              </a:ext>
            </a:extLst>
          </p:cNvPr>
          <p:cNvCxnSpPr>
            <a:cxnSpLocks/>
          </p:cNvCxnSpPr>
          <p:nvPr/>
        </p:nvCxnSpPr>
        <p:spPr>
          <a:xfrm>
            <a:off x="6273383" y="2316084"/>
            <a:ext cx="0" cy="80937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06BDCABA-9F9F-456A-B5F9-2BF4FEAD644A}"/>
              </a:ext>
            </a:extLst>
          </p:cNvPr>
          <p:cNvSpPr txBox="1"/>
          <p:nvPr/>
        </p:nvSpPr>
        <p:spPr>
          <a:xfrm>
            <a:off x="7419745" y="273092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④</a:t>
            </a: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6653C50-361F-425E-8D28-7025D1116CC8}"/>
              </a:ext>
            </a:extLst>
          </p:cNvPr>
          <p:cNvSpPr/>
          <p:nvPr/>
        </p:nvSpPr>
        <p:spPr>
          <a:xfrm>
            <a:off x="2897109" y="2730921"/>
            <a:ext cx="4961299" cy="28912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01FC160-B285-4EAF-B932-DE4AD5743D3A}"/>
              </a:ext>
            </a:extLst>
          </p:cNvPr>
          <p:cNvSpPr txBox="1"/>
          <p:nvPr/>
        </p:nvSpPr>
        <p:spPr>
          <a:xfrm>
            <a:off x="6273383" y="271266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solidFill>
                  <a:srgbClr val="FF0000"/>
                </a:solidFill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③</a:t>
            </a:r>
          </a:p>
        </p:txBody>
      </p:sp>
    </p:spTree>
    <p:extLst>
      <p:ext uri="{BB962C8B-B14F-4D97-AF65-F5344CB8AC3E}">
        <p14:creationId xmlns:p14="http://schemas.microsoft.com/office/powerpoint/2010/main" val="1577394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951F4EA1-A0DF-449D-BEE5-939A9100F7EF}"/>
              </a:ext>
            </a:extLst>
          </p:cNvPr>
          <p:cNvSpPr txBox="1"/>
          <p:nvPr/>
        </p:nvSpPr>
        <p:spPr>
          <a:xfrm>
            <a:off x="13139256" y="430725"/>
            <a:ext cx="685269" cy="369332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府中</a:t>
            </a:r>
          </a:p>
        </p:txBody>
      </p:sp>
      <p:graphicFrame>
        <p:nvGraphicFramePr>
          <p:cNvPr id="26" name="表 25">
            <a:extLst>
              <a:ext uri="{FF2B5EF4-FFF2-40B4-BE49-F238E27FC236}">
                <a16:creationId xmlns:a16="http://schemas.microsoft.com/office/drawing/2014/main" id="{94837660-8B96-4BBA-8D2D-07C67EA518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596688"/>
              </p:ext>
            </p:extLst>
          </p:nvPr>
        </p:nvGraphicFramePr>
        <p:xfrm>
          <a:off x="12453036" y="910784"/>
          <a:ext cx="2584409" cy="4937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5255">
                  <a:extLst>
                    <a:ext uri="{9D8B030D-6E8A-4147-A177-3AD203B41FA5}">
                      <a16:colId xmlns:a16="http://schemas.microsoft.com/office/drawing/2014/main" val="410978796"/>
                    </a:ext>
                  </a:extLst>
                </a:gridCol>
                <a:gridCol w="762685">
                  <a:extLst>
                    <a:ext uri="{9D8B030D-6E8A-4147-A177-3AD203B41FA5}">
                      <a16:colId xmlns:a16="http://schemas.microsoft.com/office/drawing/2014/main" val="2877191860"/>
                    </a:ext>
                  </a:extLst>
                </a:gridCol>
                <a:gridCol w="1516469">
                  <a:extLst>
                    <a:ext uri="{9D8B030D-6E8A-4147-A177-3AD203B41FA5}">
                      <a16:colId xmlns:a16="http://schemas.microsoft.com/office/drawing/2014/main" val="3927787337"/>
                    </a:ext>
                  </a:extLst>
                </a:gridCol>
              </a:tblGrid>
              <a:tr h="185741">
                <a:tc gridSpan="3">
                  <a:txBody>
                    <a:bodyPr/>
                    <a:lstStyle/>
                    <a:p>
                      <a:pPr algn="ctr"/>
                      <a:r>
                        <a:rPr kumimoji="1" lang="ja-JP" altLang="en-US" sz="900" b="1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府　中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8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8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6990018"/>
                  </a:ext>
                </a:extLst>
              </a:tr>
              <a:tr h="185741"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900" b="1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連番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1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資　産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1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一般的価値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3866529"/>
                  </a:ext>
                </a:extLst>
              </a:tr>
              <a:tr h="29187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①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運航情報処理装置</a:t>
                      </a:r>
                      <a:endParaRPr kumimoji="1" lang="en-US" altLang="ja-JP" sz="900" b="0" kern="120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航空交通業務、航空機の位置、ノータム等の情報が集約する要点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8939918"/>
                  </a:ext>
                </a:extLst>
              </a:tr>
              <a:tr h="29187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②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運航情報等提供</a:t>
                      </a:r>
                      <a:endParaRPr kumimoji="1" lang="en-US" altLang="ja-JP" sz="900" b="0" kern="120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サーバー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運航情報及びノータムが集約する要点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1851780"/>
                  </a:ext>
                </a:extLst>
              </a:tr>
              <a:tr h="29187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③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運航情報等</a:t>
                      </a:r>
                      <a:r>
                        <a:rPr kumimoji="1" lang="en-US" altLang="ja-JP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DB</a:t>
                      </a: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サーバー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運航情報及びノータムが蓄積する要点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0481777"/>
                  </a:ext>
                </a:extLst>
              </a:tr>
              <a:tr h="29187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④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業務処理用サーバー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航空交通業務、航空機の位置、ノータム等の情報が集約する要点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259162"/>
                  </a:ext>
                </a:extLst>
              </a:tr>
              <a:tr h="1857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⑤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FACE</a:t>
                      </a: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対向用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飛行計画情報が集約する要点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423467"/>
                  </a:ext>
                </a:extLst>
              </a:tr>
              <a:tr h="29187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⑥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運航情報データベースサーバー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運航情報が蓄積する要点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130272"/>
                  </a:ext>
                </a:extLst>
              </a:tr>
              <a:tr h="1857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⑦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仮想化</a:t>
                      </a:r>
                      <a:endParaRPr kumimoji="1" lang="en-US" altLang="ja-JP" sz="900" b="0" kern="120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サーバー</a:t>
                      </a:r>
                      <a:r>
                        <a:rPr kumimoji="1" lang="en-US" altLang="ja-JP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1</a:t>
                      </a:r>
                      <a:endParaRPr kumimoji="1" lang="ja-JP" altLang="en-US" sz="900" b="0" kern="120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認証情報が蓄積する要点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234624"/>
                  </a:ext>
                </a:extLst>
              </a:tr>
              <a:tr h="29187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⑧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仮想化</a:t>
                      </a:r>
                      <a:endParaRPr kumimoji="1" lang="en-US" altLang="ja-JP" sz="900" b="0" kern="120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サーバー</a:t>
                      </a:r>
                      <a:r>
                        <a:rPr kumimoji="1" lang="en-US" altLang="ja-JP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2</a:t>
                      </a:r>
                      <a:endParaRPr kumimoji="1" lang="ja-JP" altLang="en-US" sz="900" b="0" kern="120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認証情報、プログラム等のバックアップデータが蓄積する要点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541364"/>
                  </a:ext>
                </a:extLst>
              </a:tr>
              <a:tr h="1857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⑨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ノータム</a:t>
                      </a:r>
                      <a:endParaRPr kumimoji="1" lang="en-US" altLang="ja-JP" sz="900" b="0" kern="120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処理装置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ノータム、統計データ等が蓄積する要点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9358271"/>
                  </a:ext>
                </a:extLst>
              </a:tr>
              <a:tr h="1857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⑩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900" b="0" kern="120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  <a:cs typeface="+mn-cs"/>
                        </a:rPr>
                        <a:t>米軍対向用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9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米軍とのメール情報が集約する要点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568864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CA709597-18D5-41C3-8BA8-013BA4E240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ja-JP" altLang="en-US"/>
          </a:p>
        </p:txBody>
      </p:sp>
      <p:sp>
        <p:nvSpPr>
          <p:cNvPr id="8" name="タイトル 1">
            <a:extLst>
              <a:ext uri="{FF2B5EF4-FFF2-40B4-BE49-F238E27FC236}">
                <a16:creationId xmlns:a16="http://schemas.microsoft.com/office/drawing/2014/main" id="{4E35A8BB-F1BF-426A-A11B-CA7FFD2DAB85}"/>
              </a:ext>
            </a:extLst>
          </p:cNvPr>
          <p:cNvSpPr txBox="1">
            <a:spLocks/>
          </p:cNvSpPr>
          <p:nvPr/>
        </p:nvSpPr>
        <p:spPr>
          <a:xfrm>
            <a:off x="1908699" y="138873"/>
            <a:ext cx="8673485" cy="42710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システム構成図（春日）</a:t>
            </a: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B6B5EA85-A3DB-4EBE-B37F-1E39F0FC4C2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C16D736-DECD-446B-8CB3-FA1904C896D0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77EB2081-2349-493B-BB78-15B06190899B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pic>
        <p:nvPicPr>
          <p:cNvPr id="5" name="図 4">
            <a:extLst>
              <a:ext uri="{FF2B5EF4-FFF2-40B4-BE49-F238E27FC236}">
                <a16:creationId xmlns:a16="http://schemas.microsoft.com/office/drawing/2014/main" id="{ED78D4A8-05ED-4ADF-95C7-003D743D030D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752219" y="615391"/>
            <a:ext cx="8687562" cy="614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980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id="{70D00175-2EAE-4BEE-A238-74FF66682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6681462"/>
              </p:ext>
            </p:extLst>
          </p:nvPr>
        </p:nvGraphicFramePr>
        <p:xfrm>
          <a:off x="416956" y="1187370"/>
          <a:ext cx="11376000" cy="42707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6000">
                  <a:extLst>
                    <a:ext uri="{9D8B030D-6E8A-4147-A177-3AD203B41FA5}">
                      <a16:colId xmlns:a16="http://schemas.microsoft.com/office/drawing/2014/main" val="1202211207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1008784523"/>
                    </a:ext>
                  </a:extLst>
                </a:gridCol>
                <a:gridCol w="1836000">
                  <a:extLst>
                    <a:ext uri="{9D8B030D-6E8A-4147-A177-3AD203B41FA5}">
                      <a16:colId xmlns:a16="http://schemas.microsoft.com/office/drawing/2014/main" val="749229460"/>
                    </a:ext>
                  </a:extLst>
                </a:gridCol>
                <a:gridCol w="2340000">
                  <a:extLst>
                    <a:ext uri="{9D8B030D-6E8A-4147-A177-3AD203B41FA5}">
                      <a16:colId xmlns:a16="http://schemas.microsoft.com/office/drawing/2014/main" val="3153519693"/>
                    </a:ext>
                  </a:extLst>
                </a:gridCol>
                <a:gridCol w="4536000">
                  <a:extLst>
                    <a:ext uri="{9D8B030D-6E8A-4147-A177-3AD203B41FA5}">
                      <a16:colId xmlns:a16="http://schemas.microsoft.com/office/drawing/2014/main" val="1577623411"/>
                    </a:ext>
                  </a:extLst>
                </a:gridCol>
              </a:tblGrid>
              <a:tr h="5521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機器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名称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バージョン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</a:t>
                      </a: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番号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概要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069976"/>
                  </a:ext>
                </a:extLst>
              </a:tr>
              <a:tr h="213360">
                <a:tc rowSpan="3"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ルーター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NEC</a:t>
                      </a:r>
                    </a:p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IX2207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10.6.63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CVE-2025-8153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XSS</a:t>
                      </a: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脆弱性、任意スクリプト実行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7741610"/>
                  </a:ext>
                </a:extLst>
              </a:tr>
              <a:tr h="2133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CVE-2024-11014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CSRF</a:t>
                      </a: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3470951"/>
                  </a:ext>
                </a:extLst>
              </a:tr>
              <a:tr h="2133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CVE-2024-11013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コマンドインジェクション脆弱性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4771108"/>
                  </a:ext>
                </a:extLst>
              </a:tr>
              <a:tr h="213360">
                <a:tc rowSpan="3"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ＦＷ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Juniper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SRX320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20.4R3-S3.4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CVE-2024-21620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XSS</a:t>
                      </a: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脆弱性、管理者権限コマンド実行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5076"/>
                  </a:ext>
                </a:extLst>
              </a:tr>
              <a:tr h="2133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CVE-2024-21591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境界外書き込み、リモートコマンド実行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7030589"/>
                  </a:ext>
                </a:extLst>
              </a:tr>
              <a:tr h="2133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CVE-2023-36844</a:t>
                      </a: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～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36847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CVE-2023-36851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認証バイパス→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web</a:t>
                      </a: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シェルアップロード可能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235183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Ｌ２ＳＷ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Panasonic</a:t>
                      </a:r>
                    </a:p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Switch-M8eG/</a:t>
                      </a:r>
                    </a:p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Switch-M16eG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Boot:1.00.22</a:t>
                      </a:r>
                    </a:p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Runtime:3.0.0.03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なし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71881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ＳＲ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SEIKO</a:t>
                      </a:r>
                    </a:p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SC-8259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なし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6949485"/>
                  </a:ext>
                </a:extLst>
              </a:tr>
            </a:tbl>
          </a:graphicData>
        </a:graphic>
      </p:graphicFrame>
      <p:sp>
        <p:nvSpPr>
          <p:cNvPr id="4" name="タイトル 1">
            <a:extLst>
              <a:ext uri="{FF2B5EF4-FFF2-40B4-BE49-F238E27FC236}">
                <a16:creationId xmlns:a16="http://schemas.microsoft.com/office/drawing/2014/main" id="{55C398C9-3B72-4D2B-A00E-CABDF4A3DBC5}"/>
              </a:ext>
            </a:extLst>
          </p:cNvPr>
          <p:cNvSpPr txBox="1">
            <a:spLocks/>
          </p:cNvSpPr>
          <p:nvPr/>
        </p:nvSpPr>
        <p:spPr>
          <a:xfrm>
            <a:off x="1908699" y="140059"/>
            <a:ext cx="8673485" cy="4247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脆弱性情報（１／２）</a:t>
            </a: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3DF4A4B0-A7D3-4BE7-BC5D-3C54454F7555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D67D85B7-95AD-442C-97FA-81E68F935690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804AE8A8-2A86-4924-BBB3-0A9C0AC86162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1689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id="{70D00175-2EAE-4BEE-A238-74FF666827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82297"/>
              </p:ext>
            </p:extLst>
          </p:nvPr>
        </p:nvGraphicFramePr>
        <p:xfrm>
          <a:off x="416956" y="1187370"/>
          <a:ext cx="11376000" cy="55813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6000">
                  <a:extLst>
                    <a:ext uri="{9D8B030D-6E8A-4147-A177-3AD203B41FA5}">
                      <a16:colId xmlns:a16="http://schemas.microsoft.com/office/drawing/2014/main" val="1202211207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val="1008784523"/>
                    </a:ext>
                  </a:extLst>
                </a:gridCol>
                <a:gridCol w="1836000">
                  <a:extLst>
                    <a:ext uri="{9D8B030D-6E8A-4147-A177-3AD203B41FA5}">
                      <a16:colId xmlns:a16="http://schemas.microsoft.com/office/drawing/2014/main" val="749229460"/>
                    </a:ext>
                  </a:extLst>
                </a:gridCol>
                <a:gridCol w="2340000">
                  <a:extLst>
                    <a:ext uri="{9D8B030D-6E8A-4147-A177-3AD203B41FA5}">
                      <a16:colId xmlns:a16="http://schemas.microsoft.com/office/drawing/2014/main" val="3153519693"/>
                    </a:ext>
                  </a:extLst>
                </a:gridCol>
                <a:gridCol w="4536000">
                  <a:extLst>
                    <a:ext uri="{9D8B030D-6E8A-4147-A177-3AD203B41FA5}">
                      <a16:colId xmlns:a16="http://schemas.microsoft.com/office/drawing/2014/main" val="1577623411"/>
                    </a:ext>
                  </a:extLst>
                </a:gridCol>
              </a:tblGrid>
              <a:tr h="5521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機器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名称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バージョン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</a:t>
                      </a: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番号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概要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069976"/>
                  </a:ext>
                </a:extLst>
              </a:tr>
              <a:tr h="213360">
                <a:tc rowSpan="3"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仮想化サーバー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Windows Server 2019 Standard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ビルド 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17763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CVE-2025-59287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WSUS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SYSTEM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権限リモートコマンド実行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6911671"/>
                  </a:ext>
                </a:extLst>
              </a:tr>
              <a:tr h="2133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CVE-2023-32019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カーネル脆弱性、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LSASS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メモリダンプ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3473726"/>
                  </a:ext>
                </a:extLst>
              </a:tr>
              <a:tr h="2133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CVE-2023-28252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WER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SYSTEM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権限奪取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4725028"/>
                  </a:ext>
                </a:extLst>
              </a:tr>
              <a:tr h="213360">
                <a:tc rowSpan="3"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ＦＡＤＰ端末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Windows 10 Enterprise LTSC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ビルド 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17763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CVE-2024-21338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AppLocker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バイパス、権限昇格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99972488"/>
                  </a:ext>
                </a:extLst>
              </a:tr>
              <a:tr h="2133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CVE-2023-32019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カーネル脆弱性、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LSASS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メモリダンプ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9348948"/>
                  </a:ext>
                </a:extLst>
              </a:tr>
              <a:tr h="2133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CVE-2023-28252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WER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SYSTEM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権限奪取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8830968"/>
                  </a:ext>
                </a:extLst>
              </a:tr>
              <a:tr h="0">
                <a:tc rowSpan="9"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運航情報等提供サーバー</a:t>
                      </a:r>
                      <a:endParaRPr lang="en-US" altLang="ja-JP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  <a:p>
                      <a:pPr algn="ctr"/>
                      <a:endParaRPr lang="en-US" altLang="ja-JP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運航情報等ＤＢサーバー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de-DE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Red Hat Enterprise Linux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de-DE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8.5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CVE-2024-1086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カーネル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(</a:t>
                      </a:r>
                      <a:r>
                        <a:rPr kumimoji="1" lang="en-US" altLang="ja-JP" sz="1600" b="0" dirty="0" err="1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nf_tables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)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root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権限昇格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06902570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CVE-2023-0386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カーネル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(</a:t>
                      </a:r>
                      <a:r>
                        <a:rPr kumimoji="1" lang="en-US" altLang="ja-JP" sz="1600" b="0" dirty="0" err="1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io_uring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)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root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権限昇格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1536436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CVE-2022-25636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カーネル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(</a:t>
                      </a:r>
                      <a:r>
                        <a:rPr kumimoji="1" lang="en-US" altLang="ja-JP" sz="1600" b="0" dirty="0" err="1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netfilter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)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root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権限昇格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3728486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Oracle WebLogic Server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14.1.1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CVE-2025-21535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T3/IIOP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脆弱性、リモートコマンド実行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22248619"/>
                  </a:ext>
                </a:extLst>
              </a:tr>
              <a:tr h="22352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CVE-2023-21931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逆シリアライズ脆弱性、任意コマンド実行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1160307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CVE-2023-21839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T3/IIOP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情報漏洩、リモートコマンド実行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77573543"/>
                  </a:ext>
                </a:extLst>
              </a:tr>
              <a:tr h="268960">
                <a:tc vMerge="1">
                  <a:txBody>
                    <a:bodyPr/>
                    <a:lstStyle/>
                    <a:p>
                      <a:pPr algn="ctr"/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Oracle Database 19c Standard Edition 2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19.0.0.0.0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CVE-2025-21181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TNS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脆弱性、リモートコマンド実行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69634870"/>
                  </a:ext>
                </a:extLst>
              </a:tr>
              <a:tr h="2689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CVE-2024-21120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XDB HTTP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脆弱性、リモートコマンド実行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9032226"/>
                  </a:ext>
                </a:extLst>
              </a:tr>
              <a:tr h="26896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CVE-2023-22081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JIT</a:t>
                      </a: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コンパイラ脆弱性、リモートコマンド実行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36067541"/>
                  </a:ext>
                </a:extLst>
              </a:tr>
            </a:tbl>
          </a:graphicData>
        </a:graphic>
      </p:graphicFrame>
      <p:sp>
        <p:nvSpPr>
          <p:cNvPr id="4" name="タイトル 1">
            <a:extLst>
              <a:ext uri="{FF2B5EF4-FFF2-40B4-BE49-F238E27FC236}">
                <a16:creationId xmlns:a16="http://schemas.microsoft.com/office/drawing/2014/main" id="{55C398C9-3B72-4D2B-A00E-CABDF4A3DBC5}"/>
              </a:ext>
            </a:extLst>
          </p:cNvPr>
          <p:cNvSpPr txBox="1">
            <a:spLocks/>
          </p:cNvSpPr>
          <p:nvPr/>
        </p:nvSpPr>
        <p:spPr>
          <a:xfrm>
            <a:off x="1908699" y="140059"/>
            <a:ext cx="8673485" cy="4247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脆弱性情報（２／２）</a:t>
            </a: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67E319E7-1667-4CFC-9DB0-8C65BD793B54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D7E7EC4F-6D95-4AB2-BE49-5A64180F6A10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7D47918-3137-4B72-BA62-038C9FD0648E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1877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793940-2FB3-449E-8489-E6228E8B77F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08699" y="140059"/>
            <a:ext cx="8673485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脅威アクターの概要</a:t>
            </a: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0661E2F2-3115-4D3E-A35F-25347E8AE70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AD1D0CF-380F-4B21-BD23-B1C1C69DF354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2EAD613B-E7E7-4FAE-9A31-40A977CEFF20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1945AEBE-9483-43A4-BEE5-95838FE22E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9034566"/>
              </p:ext>
            </p:extLst>
          </p:nvPr>
        </p:nvGraphicFramePr>
        <p:xfrm>
          <a:off x="416955" y="1187370"/>
          <a:ext cx="11388764" cy="39354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28304">
                  <a:extLst>
                    <a:ext uri="{9D8B030D-6E8A-4147-A177-3AD203B41FA5}">
                      <a16:colId xmlns:a16="http://schemas.microsoft.com/office/drawing/2014/main" val="1202211207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749229460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2678885479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1577623411"/>
                    </a:ext>
                  </a:extLst>
                </a:gridCol>
              </a:tblGrid>
              <a:tr h="5521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アクター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APT41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 err="1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BlackTech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Salt Typhoon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0699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別名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Wicked Panda</a:t>
                      </a:r>
                    </a:p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Blass Typhoon</a:t>
                      </a:r>
                    </a:p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BARIUM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Palmerworm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Earth </a:t>
                      </a:r>
                      <a:r>
                        <a:rPr kumimoji="1" lang="en-US" altLang="ja-JP" sz="1600" b="0" dirty="0" err="1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Manitcore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774161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母体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中国政府</a:t>
                      </a:r>
                      <a:endParaRPr kumimoji="1" lang="en-US" altLang="ja-JP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中国語圏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zh-CN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中国国家支援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50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目的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サイバースパイ、金銭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サイバースパイ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サイバースパイ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71881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対象国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世界各国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台湾、日本、米国等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zh-CN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米国、世界各国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694948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標的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TW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医療、通信、技術、金融、教育等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メディア、建設、エンジニアリング、電気、金融等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ja-JP" altLang="en-US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通信、防衛、政府、交通、重要インフラ等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6911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6680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793940-2FB3-449E-8489-E6228E8B77F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08699" y="140059"/>
            <a:ext cx="8673485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脅威アクターのテクニック（１／３）</a:t>
            </a: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0661E2F2-3115-4D3E-A35F-25347E8AE70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AD1D0CF-380F-4B21-BD23-B1C1C69DF354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2EAD613B-E7E7-4FAE-9A31-40A977CEFF20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1945AEBE-9483-43A4-BEE5-95838FE22E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010617"/>
              </p:ext>
            </p:extLst>
          </p:nvPr>
        </p:nvGraphicFramePr>
        <p:xfrm>
          <a:off x="416955" y="1187370"/>
          <a:ext cx="11388764" cy="52765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28304">
                  <a:extLst>
                    <a:ext uri="{9D8B030D-6E8A-4147-A177-3AD203B41FA5}">
                      <a16:colId xmlns:a16="http://schemas.microsoft.com/office/drawing/2014/main" val="1202211207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749229460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2678885479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1577623411"/>
                    </a:ext>
                  </a:extLst>
                </a:gridCol>
              </a:tblGrid>
              <a:tr h="5521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アクター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APT41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 err="1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BlackTech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Salt Typhoon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0699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Reconnaissance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T1595.002, T1595.003,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T1596.005, T1593.002, T1594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T1590.004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774161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Initial Access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T1190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T1133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T1566.001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T1195.002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T1078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T1190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T1190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50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Execution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T1059.007, T1059.001, T1059.004, T1059.003, 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T1203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T1053.005, T1569.002, T1047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T1203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T1106,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T1204.002, T1204.001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71881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Persistence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T1098.007, T1197, </a:t>
                      </a:r>
                      <a:r>
                        <a:rPr kumimoji="1" lang="en-US" altLang="ja-JP" sz="1600" b="0" dirty="0"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T1547.001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T1037, T1036.001, T1543.003, </a:t>
                      </a:r>
                      <a:r>
                        <a:rPr kumimoji="1" lang="en-US" altLang="ja-JP" sz="1600" b="0" strike="sngStrike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T1546.008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</a:t>
                      </a:r>
                      <a:r>
                        <a:rPr kumimoji="1" lang="en-US" altLang="ja-JP" sz="1600" b="0" strike="sngStrike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T1133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T1574.001, T1574.006, T1112, T1542.003, T1053.005, T1505.003, T1078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T1547.001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zh-CN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T1098.004, T1136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694948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Privilege Escalation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T1134, T1098.007, </a:t>
                      </a:r>
                      <a:r>
                        <a:rPr kumimoji="1" lang="en-US" altLang="zh-TW" sz="1600" b="0" dirty="0"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T1547.001</a:t>
                      </a:r>
                      <a:r>
                        <a:rPr kumimoji="1" lang="en-US" altLang="zh-TW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T1037, T1543.003, T1484.001, </a:t>
                      </a:r>
                      <a:r>
                        <a:rPr kumimoji="1" lang="en-US" altLang="zh-TW" sz="1600" b="0" strike="sngStrike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T1546.008</a:t>
                      </a:r>
                      <a:r>
                        <a:rPr kumimoji="1" lang="en-US" altLang="zh-TW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T1574, T1574.001, T1574.006, T1055, T1053.005, T1078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TW" sz="1600" b="0" dirty="0"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T1547.001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T1098.004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6911671"/>
                  </a:ext>
                </a:extLst>
              </a:tr>
            </a:tbl>
          </a:graphicData>
        </a:graphic>
      </p:graphicFrame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CBD29C2-C69C-47C7-9514-6DABC46DA948}"/>
              </a:ext>
            </a:extLst>
          </p:cNvPr>
          <p:cNvSpPr txBox="1"/>
          <p:nvPr/>
        </p:nvSpPr>
        <p:spPr>
          <a:xfrm>
            <a:off x="1464426" y="6468729"/>
            <a:ext cx="1034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凡例　</a:t>
            </a:r>
            <a:r>
              <a:rPr kumimoji="1" lang="ja-JP" altLang="en-US" dirty="0">
                <a:highlight>
                  <a:srgbClr val="FFFF00"/>
                </a:highlight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　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：複数のアクターに共通のテクニック　</a:t>
            </a:r>
            <a:r>
              <a:rPr kumimoji="1" lang="ja-JP" altLang="en-US" strike="sngStrike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　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：今回の環境では適用できないテクニック</a:t>
            </a:r>
          </a:p>
        </p:txBody>
      </p:sp>
    </p:spTree>
    <p:extLst>
      <p:ext uri="{BB962C8B-B14F-4D97-AF65-F5344CB8AC3E}">
        <p14:creationId xmlns:p14="http://schemas.microsoft.com/office/powerpoint/2010/main" val="7755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793940-2FB3-449E-8489-E6228E8B77F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08699" y="140059"/>
            <a:ext cx="8673485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脅威アクターのテクニック（２／３）</a:t>
            </a: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0661E2F2-3115-4D3E-A35F-25347E8AE70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AD1D0CF-380F-4B21-BD23-B1C1C69DF354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2EAD613B-E7E7-4FAE-9A31-40A977CEFF20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1945AEBE-9483-43A4-BEE5-95838FE22E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2653866"/>
              </p:ext>
            </p:extLst>
          </p:nvPr>
        </p:nvGraphicFramePr>
        <p:xfrm>
          <a:off x="416955" y="1187370"/>
          <a:ext cx="11388764" cy="49717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28304">
                  <a:extLst>
                    <a:ext uri="{9D8B030D-6E8A-4147-A177-3AD203B41FA5}">
                      <a16:colId xmlns:a16="http://schemas.microsoft.com/office/drawing/2014/main" val="1202211207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749229460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2678885479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1577623411"/>
                    </a:ext>
                  </a:extLst>
                </a:gridCol>
              </a:tblGrid>
              <a:tr h="5521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アクター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APT41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 err="1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BlackTech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Salt Typhoon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0699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Defense Evasion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T1134, T1197, T1140, T1484.001, T1480.001, T1574, 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T1574.001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T1574.006, T1562.006,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T1656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T1070.003, T1070.001, T1070.004, T1036.004, T1036.005, T1112, T1599, T1027, T1027.013, T1027.002, T1542.003, T1055, T1014, T1553.002, T1218.001, T1218.011,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T1550.002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T1078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T1574.001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T1036.002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T1562.004, T1070.002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774161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Credential Access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T1110, T1555, T1555.003, T1056.001, T1003.001, T1003.003, T1003.002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T1110.002, T1040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50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Discovery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T1087.002, T1087.001,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T1083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T1680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T1046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T1135, T1069, T1012,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T1018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T1082, T1016, T1049, T1033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T1046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T1040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718810"/>
                  </a:ext>
                </a:extLst>
              </a:tr>
            </a:tbl>
          </a:graphicData>
        </a:graphic>
      </p:graphicFrame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B0AE730E-5017-43BC-802D-DBEF87B15D79}"/>
              </a:ext>
            </a:extLst>
          </p:cNvPr>
          <p:cNvSpPr txBox="1"/>
          <p:nvPr/>
        </p:nvSpPr>
        <p:spPr>
          <a:xfrm>
            <a:off x="1464426" y="6468729"/>
            <a:ext cx="1034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凡例　</a:t>
            </a:r>
            <a:r>
              <a:rPr kumimoji="1" lang="ja-JP" altLang="en-US" dirty="0">
                <a:highlight>
                  <a:srgbClr val="FFFF00"/>
                </a:highlight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　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：複数のアクターに共通のテクニック　</a:t>
            </a:r>
            <a:r>
              <a:rPr kumimoji="1" lang="ja-JP" altLang="en-US" strike="sngStrike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　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：今回の環境では適用できないテクニック</a:t>
            </a:r>
          </a:p>
        </p:txBody>
      </p:sp>
    </p:spTree>
    <p:extLst>
      <p:ext uri="{BB962C8B-B14F-4D97-AF65-F5344CB8AC3E}">
        <p14:creationId xmlns:p14="http://schemas.microsoft.com/office/powerpoint/2010/main" val="1532099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793940-2FB3-449E-8489-E6228E8B77F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08699" y="140059"/>
            <a:ext cx="8673485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脅威アクターのテクニック（３／３）</a:t>
            </a: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id="{0661E2F2-3115-4D3E-A35F-25347E8AE70E}"/>
              </a:ext>
            </a:extLst>
          </p:cNvPr>
          <p:cNvGrpSpPr/>
          <p:nvPr/>
        </p:nvGrpSpPr>
        <p:grpSpPr>
          <a:xfrm>
            <a:off x="11212082" y="19939"/>
            <a:ext cx="903006" cy="480131"/>
            <a:chOff x="10762108" y="88735"/>
            <a:chExt cx="1183082" cy="729773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2AD1D0CF-380F-4B21-BD23-B1C1C69DF354}"/>
                </a:ext>
              </a:extLst>
            </p:cNvPr>
            <p:cNvSpPr/>
            <p:nvPr userDrawn="1"/>
          </p:nvSpPr>
          <p:spPr>
            <a:xfrm>
              <a:off x="10762416" y="88735"/>
              <a:ext cx="1182774" cy="36892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対外厳秘</a:t>
              </a:r>
            </a:p>
          </p:txBody>
        </p:sp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2EAD613B-E7E7-4FAE-9A31-40A977CEFF20}"/>
                </a:ext>
              </a:extLst>
            </p:cNvPr>
            <p:cNvSpPr/>
            <p:nvPr userDrawn="1"/>
          </p:nvSpPr>
          <p:spPr>
            <a:xfrm>
              <a:off x="10762108" y="453382"/>
              <a:ext cx="1182774" cy="365126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隊本部及び</a:t>
              </a:r>
              <a:r>
                <a:rPr kumimoji="1" lang="en-US" altLang="ja-JP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ICS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ja-JP" alt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ＭＳ ゴシック" panose="020B0609070205080204" pitchFamily="49" charset="-128"/>
                  <a:ea typeface="ＭＳ ゴシック" panose="020B0609070205080204" pitchFamily="49" charset="-128"/>
                </a:rPr>
                <a:t>に限定</a:t>
              </a:r>
            </a:p>
          </p:txBody>
        </p:sp>
      </p:grp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1945AEBE-9483-43A4-BEE5-95838FE22E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198977"/>
              </p:ext>
            </p:extLst>
          </p:nvPr>
        </p:nvGraphicFramePr>
        <p:xfrm>
          <a:off x="416955" y="1187370"/>
          <a:ext cx="11388764" cy="46059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28304">
                  <a:extLst>
                    <a:ext uri="{9D8B030D-6E8A-4147-A177-3AD203B41FA5}">
                      <a16:colId xmlns:a16="http://schemas.microsoft.com/office/drawing/2014/main" val="1202211207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749229460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2678885479"/>
                    </a:ext>
                  </a:extLst>
                </a:gridCol>
                <a:gridCol w="3186820">
                  <a:extLst>
                    <a:ext uri="{9D8B030D-6E8A-4147-A177-3AD203B41FA5}">
                      <a16:colId xmlns:a16="http://schemas.microsoft.com/office/drawing/2014/main" val="1577623411"/>
                    </a:ext>
                  </a:extLst>
                </a:gridCol>
              </a:tblGrid>
              <a:tr h="55214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アクター</a:t>
                      </a: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APT41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 err="1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BlackTech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Salt Typhoon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E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70699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Lateral Movement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T1570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T1021.001, T1021.002, T1550.002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T1021.004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T1021.004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774161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Collection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T1560.003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T1560.001, T1119,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T1213.003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T1213.006, T1005, T1074.001, T1056.001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T1602.002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7507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Command and Control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T1071.004, T1071.002, T1071.001,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T1001.003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T1568.002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T1573.002,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T1008</a:t>
                      </a:r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T1105, T1104, T1090, T1102, </a:t>
                      </a:r>
                      <a:r>
                        <a:rPr kumimoji="1" lang="en-US" altLang="ja-JP" sz="1600" b="0" strike="sngStrike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T1102.001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T1572</a:t>
                      </a:r>
                      <a:endParaRPr kumimoji="1"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71881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Exfiltration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T1030, </a:t>
                      </a:r>
                      <a:r>
                        <a:rPr kumimoji="1" lang="en-US" altLang="ja-JP" sz="1600" b="0" dirty="0"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T1048.003</a:t>
                      </a: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, T1041, T1567, T1567.002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600" b="0" dirty="0">
                          <a:highlight>
                            <a:srgbClr val="FFFF00"/>
                          </a:highlight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T1048.003</a:t>
                      </a:r>
                      <a:endParaRPr kumimoji="1" lang="ja-JP" altLang="en-US" sz="1600" b="0" dirty="0">
                        <a:highlight>
                          <a:srgbClr val="FFFF00"/>
                        </a:highlight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694948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600" b="0" dirty="0">
                          <a:solidFill>
                            <a:schemeClr val="tx1"/>
                          </a:solidFill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Impact</a:t>
                      </a:r>
                      <a:endParaRPr lang="ja-JP" altLang="en-US" sz="1600" b="0" dirty="0">
                        <a:solidFill>
                          <a:schemeClr val="tx1"/>
                        </a:solidFill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marL="36000" marR="36000" marT="7200" marB="7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b="0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T1486, </a:t>
                      </a:r>
                      <a:r>
                        <a:rPr kumimoji="1" lang="en-US" altLang="ja-JP" sz="1600" b="0" strike="sngStrike" dirty="0">
                          <a:latin typeface="ＭＳ ゴシック" panose="020B0609070205080204" pitchFamily="49" charset="-128"/>
                          <a:ea typeface="ＭＳ ゴシック" panose="020B0609070205080204" pitchFamily="49" charset="-128"/>
                        </a:rPr>
                        <a:t>T1496.001</a:t>
                      </a: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endParaRPr kumimoji="1" lang="ja-JP" altLang="en-US" sz="1600" b="0" dirty="0">
                        <a:latin typeface="ＭＳ ゴシック" panose="020B0609070205080204" pitchFamily="49" charset="-128"/>
                        <a:ea typeface="ＭＳ ゴシック" panose="020B0609070205080204" pitchFamily="49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6911671"/>
                  </a:ext>
                </a:extLst>
              </a:tr>
            </a:tbl>
          </a:graphicData>
        </a:graphic>
      </p:graphicFrame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95C6DB2-0036-48F5-9547-D7420E4C3805}"/>
              </a:ext>
            </a:extLst>
          </p:cNvPr>
          <p:cNvSpPr txBox="1"/>
          <p:nvPr/>
        </p:nvSpPr>
        <p:spPr>
          <a:xfrm>
            <a:off x="1464426" y="6468729"/>
            <a:ext cx="10341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凡例　</a:t>
            </a:r>
            <a:r>
              <a:rPr kumimoji="1" lang="ja-JP" altLang="en-US" dirty="0">
                <a:highlight>
                  <a:srgbClr val="FFFF00"/>
                </a:highlight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　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：複数のアクターに共通のテクニック　</a:t>
            </a:r>
            <a:r>
              <a:rPr kumimoji="1" lang="ja-JP" altLang="en-US" strike="sngStrike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　　</a:t>
            </a:r>
            <a:r>
              <a:rPr kumimoji="1" lang="ja-JP" altLang="en-US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：今回の環境では適用できないテクニック</a:t>
            </a:r>
          </a:p>
        </p:txBody>
      </p:sp>
    </p:spTree>
    <p:extLst>
      <p:ext uri="{BB962C8B-B14F-4D97-AF65-F5344CB8AC3E}">
        <p14:creationId xmlns:p14="http://schemas.microsoft.com/office/powerpoint/2010/main" val="3901034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3A0416-C16F-4721-97C6-A3B930D27494}"/>
              </a:ext>
            </a:extLst>
          </p:cNvPr>
          <p:cNvSpPr txBox="1">
            <a:spLocks/>
          </p:cNvSpPr>
          <p:nvPr/>
        </p:nvSpPr>
        <p:spPr>
          <a:xfrm>
            <a:off x="1908699" y="138873"/>
            <a:ext cx="8673485" cy="42710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sz="24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攻撃経路　前提条件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6E88D14-0251-40C3-A813-6B2C0B5D5A97}"/>
              </a:ext>
            </a:extLst>
          </p:cNvPr>
          <p:cNvSpPr txBox="1"/>
          <p:nvPr/>
        </p:nvSpPr>
        <p:spPr>
          <a:xfrm>
            <a:off x="1387018" y="1475715"/>
            <a:ext cx="94179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１　攻撃者はＦＡＣＥネットワークに侵入済みである。</a:t>
            </a:r>
            <a:endParaRPr kumimoji="1" lang="en-US" altLang="ja-JP" sz="2800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sz="2800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r>
              <a:rPr kumimoji="1" lang="ja-JP" altLang="en-US" sz="28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２　ＤＩＩに攻撃者は侵入できていない。</a:t>
            </a:r>
            <a:endParaRPr kumimoji="1" lang="en-US" altLang="ja-JP" sz="2800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endParaRPr kumimoji="1" lang="en-US" altLang="ja-JP" sz="2800" dirty="0">
              <a:latin typeface="ＭＳ ゴシック" panose="020B0609070205080204" pitchFamily="49" charset="-128"/>
              <a:ea typeface="ＭＳ ゴシック" panose="020B0609070205080204" pitchFamily="49" charset="-128"/>
            </a:endParaRPr>
          </a:p>
          <a:p>
            <a:pPr marL="361950" indent="-361950"/>
            <a:r>
              <a:rPr kumimoji="1" lang="ja-JP" altLang="en-US" sz="2800" dirty="0">
                <a:latin typeface="ＭＳ ゴシック" panose="020B0609070205080204" pitchFamily="49" charset="-128"/>
                <a:ea typeface="ＭＳ ゴシック" panose="020B0609070205080204" pitchFamily="49" charset="-128"/>
              </a:rPr>
              <a:t>３　ルーター、ＦＷはＦＡＣＥ側から攻撃できないように正しく設定されている。</a:t>
            </a:r>
          </a:p>
        </p:txBody>
      </p:sp>
    </p:spTree>
    <p:extLst>
      <p:ext uri="{BB962C8B-B14F-4D97-AF65-F5344CB8AC3E}">
        <p14:creationId xmlns:p14="http://schemas.microsoft.com/office/powerpoint/2010/main" val="3887760183"/>
      </p:ext>
    </p:extLst>
  </p:cSld>
  <p:clrMapOvr>
    <a:masterClrMapping/>
  </p:clrMapOvr>
</p:sld>
</file>

<file path=ppt/theme/theme1.xml><?xml version="1.0" encoding="utf-8"?>
<a:theme xmlns:a="http://schemas.openxmlformats.org/drawingml/2006/main" name="1_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デザインの設定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7093</TotalTime>
  <Words>1587</Words>
  <Application>Microsoft Office PowerPoint</Application>
  <PresentationFormat>ワイド画面</PresentationFormat>
  <Paragraphs>360</Paragraphs>
  <Slides>15</Slides>
  <Notes>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6</vt:i4>
      </vt:variant>
      <vt:variant>
        <vt:lpstr>スライド タイトル</vt:lpstr>
      </vt:variant>
      <vt:variant>
        <vt:i4>15</vt:i4>
      </vt:variant>
    </vt:vector>
  </HeadingPairs>
  <TitlesOfParts>
    <vt:vector size="28" baseType="lpstr">
      <vt:lpstr>HGｺﾞｼｯｸM</vt:lpstr>
      <vt:lpstr>ＭＳ Ｐゴシック</vt:lpstr>
      <vt:lpstr>ＭＳ ゴシック</vt:lpstr>
      <vt:lpstr>游ゴシック</vt:lpstr>
      <vt:lpstr>游ゴシック Light</vt:lpstr>
      <vt:lpstr>Arial</vt:lpstr>
      <vt:lpstr>Arial Black</vt:lpstr>
      <vt:lpstr>1_デザインの設定</vt:lpstr>
      <vt:lpstr>デザインの設定</vt:lpstr>
      <vt:lpstr>2_デザインの設定</vt:lpstr>
      <vt:lpstr>3_デザインの設定</vt:lpstr>
      <vt:lpstr>4_デザインの設定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脅威アクターの概要</vt:lpstr>
      <vt:lpstr>脅威アクターのテクニック（１／３）</vt:lpstr>
      <vt:lpstr>脅威アクターのテクニック（２／３）</vt:lpstr>
      <vt:lpstr>脅威アクターのテクニック（３／３）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A1253250</dc:creator>
  <cp:lastModifiedBy>A1255497</cp:lastModifiedBy>
  <cp:revision>470</cp:revision>
  <cp:lastPrinted>2025-10-07T07:42:30Z</cp:lastPrinted>
  <dcterms:created xsi:type="dcterms:W3CDTF">2025-07-06T05:53:21Z</dcterms:created>
  <dcterms:modified xsi:type="dcterms:W3CDTF">2026-02-10T04:51:48Z</dcterms:modified>
</cp:coreProperties>
</file>

<file path=docProps/thumbnail.jpeg>
</file>